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7" r:id="rId4"/>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Lst>
  <p:sldSz cy="5143500" cx="9144000"/>
  <p:notesSz cx="6858000" cy="9144000"/>
  <p:embeddedFontLst>
    <p:embeddedFont>
      <p:font typeface="Ubuntu"/>
      <p:regular r:id="rId79"/>
      <p:bold r:id="rId80"/>
      <p:italic r:id="rId81"/>
      <p:boldItalic r:id="rId82"/>
    </p:embeddedFont>
    <p:embeddedFont>
      <p:font typeface="Proxima Nova"/>
      <p:regular r:id="rId83"/>
      <p:bold r:id="rId84"/>
      <p:italic r:id="rId85"/>
      <p:boldItalic r:id="rId86"/>
    </p:embeddedFont>
    <p:embeddedFont>
      <p:font typeface="Lato"/>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3928A8-16E5-485A-957B-0DFD04307888}">
  <a:tblStyle styleId="{753928A8-16E5-485A-957B-0DFD043078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ProximaNova-bold.fntdata"/><Relationship Id="rId83" Type="http://schemas.openxmlformats.org/officeDocument/2006/relationships/font" Target="fonts/ProximaNova-regular.fntdata"/><Relationship Id="rId42" Type="http://schemas.openxmlformats.org/officeDocument/2006/relationships/slide" Target="slides/slide35.xml"/><Relationship Id="rId86" Type="http://schemas.openxmlformats.org/officeDocument/2006/relationships/font" Target="fonts/ProximaNova-boldItalic.fntdata"/><Relationship Id="rId41" Type="http://schemas.openxmlformats.org/officeDocument/2006/relationships/slide" Target="slides/slide34.xml"/><Relationship Id="rId85" Type="http://schemas.openxmlformats.org/officeDocument/2006/relationships/font" Target="fonts/ProximaNova-italic.fntdata"/><Relationship Id="rId44" Type="http://schemas.openxmlformats.org/officeDocument/2006/relationships/slide" Target="slides/slide37.xml"/><Relationship Id="rId88" Type="http://schemas.openxmlformats.org/officeDocument/2006/relationships/font" Target="fonts/Lato-bold.fntdata"/><Relationship Id="rId43" Type="http://schemas.openxmlformats.org/officeDocument/2006/relationships/slide" Target="slides/slide36.xml"/><Relationship Id="rId87" Type="http://schemas.openxmlformats.org/officeDocument/2006/relationships/font" Target="fonts/Lato-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Lato-italic.fntdata"/><Relationship Id="rId80" Type="http://schemas.openxmlformats.org/officeDocument/2006/relationships/font" Target="fonts/Ubuntu-bold.fntdata"/><Relationship Id="rId82" Type="http://schemas.openxmlformats.org/officeDocument/2006/relationships/font" Target="fonts/Ubuntu-boldItalic.fntdata"/><Relationship Id="rId81" Type="http://schemas.openxmlformats.org/officeDocument/2006/relationships/font" Target="fonts/Ubuntu-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font" Target="fonts/Ubuntu-regular.fntdata"/><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0" Type="http://schemas.openxmlformats.org/officeDocument/2006/relationships/font" Target="fonts/Lato-bold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50a804783_1_6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750a804783_1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f3bdcf56c_0_8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f3bdcf56c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f3bdcf56c_0_8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f3bdcf56c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f3bdcf56c_0_8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f3bdcf56c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f3bdcf56c_0_9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f3bdcf56c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f3bdcf56c_0_8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f3bdcf56c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f3bdcf56c_0_8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f3bdcf56c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f3bdcf56c_0_9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f3bdcf56c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f3bdcf56c_0_9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f3bdcf56c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f3bdcf56c_0_9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f3bdcf56c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f3bdcf56c_0_9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f3bdcf56c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f3bdcf56c_0_7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f3bdcf56c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f3bdcf56c_0_9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f3bdcf56c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f3bdcf56c_0_9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f3bdcf56c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df3bdcf56c_0_9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df3bdcf56c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DAG nets learn to combine coarse, high layer information with fine, low layer information. Pooling and prediction layers are</a:t>
            </a:r>
            <a:endParaRPr/>
          </a:p>
          <a:p>
            <a:pPr indent="0" lvl="0" marL="0" rtl="0" algn="l">
              <a:spcBef>
                <a:spcPts val="0"/>
              </a:spcBef>
              <a:spcAft>
                <a:spcPts val="0"/>
              </a:spcAft>
              <a:buClr>
                <a:schemeClr val="dk1"/>
              </a:buClr>
              <a:buSzPts val="1100"/>
              <a:buFont typeface="Arial"/>
              <a:buNone/>
            </a:pPr>
            <a:r>
              <a:rPr lang="en"/>
              <a:t>shown as grids that reveal relative spatial coarseness, while intermediate layers are shown as vertical lines. First row (FCN-32s): Our singlestream net, described in Section 4.1, upsamples stride 32 predictions back to pixels in a single step. Second row (FCN-16s): Combining</a:t>
            </a:r>
            <a:endParaRPr/>
          </a:p>
          <a:p>
            <a:pPr indent="0" lvl="0" marL="0" rtl="0" algn="l">
              <a:spcBef>
                <a:spcPts val="0"/>
              </a:spcBef>
              <a:spcAft>
                <a:spcPts val="0"/>
              </a:spcAft>
              <a:buClr>
                <a:schemeClr val="dk1"/>
              </a:buClr>
              <a:buSzPts val="1100"/>
              <a:buFont typeface="Arial"/>
              <a:buNone/>
            </a:pPr>
            <a:r>
              <a:rPr lang="en"/>
              <a:t>predictions from both the final layer and the pool4 layer, at stride 16, lets our net predict finer details, while retaining high-level semantic</a:t>
            </a:r>
            <a:endParaRPr/>
          </a:p>
          <a:p>
            <a:pPr indent="0" lvl="0" marL="0" rtl="0" algn="l">
              <a:spcBef>
                <a:spcPts val="0"/>
              </a:spcBef>
              <a:spcAft>
                <a:spcPts val="0"/>
              </a:spcAft>
              <a:buClr>
                <a:schemeClr val="dk1"/>
              </a:buClr>
              <a:buSzPts val="1100"/>
              <a:buFont typeface="Arial"/>
              <a:buNone/>
            </a:pPr>
            <a:r>
              <a:rPr lang="en"/>
              <a:t>information. Third row (FCN-8s): Additional predictions from pool3, at stride 8, provide further precision.</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f3bdcf56c_0_9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f3bdcf56c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f3bdcf56c_0_9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f3bdcf56c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f3bdcf56c_0_10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f3bdcf56c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f3bdcf56c_0_10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f3bdcf56c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f3bdcf56c_0_10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f3bdcf56c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f3bdcf56c_0_10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f3bdcf56c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df3bdcf56c_0_10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df3bdcf56c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f3bdcf56c_0_7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f3bdcf56c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df3bdcf56c_0_10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df3bdcf56c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f3bdcf56c_0_10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f3bdcf56c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df3bdcf56c_0_1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df3bdcf56c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f3bdcf56c_0_11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f3bdcf56c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f3bdcf56c_0_1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df3bdcf56c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df3bdcf56c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df3bdcf56c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f3bdcf56c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f3bdcf56c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f3bdcf56c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df3bdcf56c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df3bdcf56c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df3bdcf56c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df3bdcf56c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df3bdcf56c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f3bdcf56c_0_7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f3bdcf56c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f3bdcf56c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df3bdcf56c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f3bdcf56c_0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f3bdcf56c_0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f3bdcf56c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f3bdcf56c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df3bdcf56c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df3bdcf56c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df3bdcf56c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df3bdcf56c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df3bdcf56c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df3bdcf56c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df3bdcf56c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df3bdcf56c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df3bdcf56c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df3bdcf56c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df3bdcf56c_0_12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df3bdcf56c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df3bdcf56c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df3bdcf56c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f3bdcf56c_0_8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f3bdcf56c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f3bdcf56c_0_12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df3bdcf56c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df3bdcf56c_0_13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df3bdcf56c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df3bdcf56c_0_13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df3bdcf56c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df3bdcf56c_0_13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df3bdcf56c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df3bdcf56c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df3bdcf56c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df3bdcf56c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df3bdcf56c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df3bdcf56c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df3bdcf56c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df3bdcf56c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df3bdcf56c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df3bdcf56c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df3bdcf56c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df3bdcf56c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df3bdcf56c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f3bdcf56c_0_8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f3bdcf56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df3bdcf56c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df3bdcf56c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df3bdcf56c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df3bdcf56c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df3bdcf56c_0_13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df3bdcf56c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df3bdcf56c_0_14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df3bdcf56c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df3bdcf56c_0_14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df3bdcf56c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Accuracy versus computational demand (left) and number of parameters (right) across top performing published CNN architectures on ImageNet 2012 ILSVRC challenge prediction task. Computational demand is measured in the number of floating-point multiplyadd operations to process a single image. Black circles indicate previously published results and red squares highlight our proposed models.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df3bdcf56c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df3bdcf56c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df3bdcf56c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df3bdcf56c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df3bdcf56c_0_14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df3bdcf56c_0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df3bdcf56c_0_14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df3bdcf56c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df3bdcf56c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df3bdcf56c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f3bdcf56c_0_8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f3bdcf56c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df3bdcf56c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df3bdcf56c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df3bdcf56c_0_1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df3bdcf56c_0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f3bdcf56c_0_8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f3bdcf56c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f3bdcf56c_0_8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f3bdcf56c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 name="Google Shape;12;p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 name="Google Shape;48;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9" name="Google Shape;5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0" name="Shape 60"/>
        <p:cNvGrpSpPr/>
        <p:nvPr/>
      </p:nvGrpSpPr>
      <p:grpSpPr>
        <a:xfrm>
          <a:off x="0" y="0"/>
          <a:ext cx="0" cy="0"/>
          <a:chOff x="0" y="0"/>
          <a:chExt cx="0" cy="0"/>
        </a:xfrm>
      </p:grpSpPr>
      <p:sp>
        <p:nvSpPr>
          <p:cNvPr id="61" name="Google Shape;61;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8" name="Google Shape;6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 name="Shape 69"/>
        <p:cNvGrpSpPr/>
        <p:nvPr/>
      </p:nvGrpSpPr>
      <p:grpSpPr>
        <a:xfrm>
          <a:off x="0" y="0"/>
          <a:ext cx="0" cy="0"/>
          <a:chOff x="0" y="0"/>
          <a:chExt cx="0" cy="0"/>
        </a:xfrm>
      </p:grpSpPr>
      <p:sp>
        <p:nvSpPr>
          <p:cNvPr id="70" name="Google Shape;70;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1" name="Google Shape;71;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ght DL">
  <p:cSld name="TITLE_1">
    <p:bg>
      <p:bgPr>
        <a:solidFill>
          <a:srgbClr val="FFFFFF"/>
        </a:solidFill>
      </p:bgPr>
    </p:bg>
    <p:spTree>
      <p:nvGrpSpPr>
        <p:cNvPr id="75" name="Shape 75"/>
        <p:cNvGrpSpPr/>
        <p:nvPr/>
      </p:nvGrpSpPr>
      <p:grpSpPr>
        <a:xfrm>
          <a:off x="0" y="0"/>
          <a:ext cx="0" cy="0"/>
          <a:chOff x="0" y="0"/>
          <a:chExt cx="0" cy="0"/>
        </a:xfrm>
      </p:grpSpPr>
      <p:sp>
        <p:nvSpPr>
          <p:cNvPr id="76" name="Google Shape;7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sp>
        <p:nvSpPr>
          <p:cNvPr id="82" name="Google Shape;82;p22"/>
          <p:cNvSpPr txBox="1"/>
          <p:nvPr>
            <p:ph type="ctrTitle"/>
          </p:nvPr>
        </p:nvSpPr>
        <p:spPr>
          <a:xfrm>
            <a:off x="4121700" y="1690575"/>
            <a:ext cx="4710600" cy="1106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3000"/>
              <a:buFont typeface="Ubuntu"/>
              <a:buNone/>
              <a:defRPr b="1" sz="3000">
                <a:solidFill>
                  <a:srgbClr val="2980B9"/>
                </a:solidFill>
                <a:latin typeface="Ubuntu"/>
                <a:ea typeface="Ubuntu"/>
                <a:cs typeface="Ubuntu"/>
                <a:sym typeface="Ubuntu"/>
              </a:defRPr>
            </a:lvl1pPr>
            <a:lvl2pPr lvl="1" rtl="0" algn="ctr">
              <a:spcBef>
                <a:spcPts val="0"/>
              </a:spcBef>
              <a:spcAft>
                <a:spcPts val="0"/>
              </a:spcAft>
              <a:buClr>
                <a:srgbClr val="FF6633"/>
              </a:buClr>
              <a:buSzPts val="3600"/>
              <a:buNone/>
              <a:defRPr sz="3600">
                <a:solidFill>
                  <a:srgbClr val="FF6633"/>
                </a:solidFill>
              </a:defRPr>
            </a:lvl2pPr>
            <a:lvl3pPr lvl="2" rtl="0" algn="ctr">
              <a:spcBef>
                <a:spcPts val="0"/>
              </a:spcBef>
              <a:spcAft>
                <a:spcPts val="0"/>
              </a:spcAft>
              <a:buClr>
                <a:srgbClr val="FF6633"/>
              </a:buClr>
              <a:buSzPts val="3600"/>
              <a:buNone/>
              <a:defRPr sz="3600">
                <a:solidFill>
                  <a:srgbClr val="FF6633"/>
                </a:solidFill>
              </a:defRPr>
            </a:lvl3pPr>
            <a:lvl4pPr lvl="3" rtl="0" algn="ctr">
              <a:spcBef>
                <a:spcPts val="0"/>
              </a:spcBef>
              <a:spcAft>
                <a:spcPts val="0"/>
              </a:spcAft>
              <a:buClr>
                <a:srgbClr val="FF6633"/>
              </a:buClr>
              <a:buSzPts val="3600"/>
              <a:buNone/>
              <a:defRPr sz="3600">
                <a:solidFill>
                  <a:srgbClr val="FF6633"/>
                </a:solidFill>
              </a:defRPr>
            </a:lvl4pPr>
            <a:lvl5pPr lvl="4" rtl="0" algn="ctr">
              <a:spcBef>
                <a:spcPts val="0"/>
              </a:spcBef>
              <a:spcAft>
                <a:spcPts val="0"/>
              </a:spcAft>
              <a:buClr>
                <a:srgbClr val="FF6633"/>
              </a:buClr>
              <a:buSzPts val="3600"/>
              <a:buNone/>
              <a:defRPr sz="3600">
                <a:solidFill>
                  <a:srgbClr val="FF6633"/>
                </a:solidFill>
              </a:defRPr>
            </a:lvl5pPr>
            <a:lvl6pPr lvl="5" rtl="0" algn="ctr">
              <a:spcBef>
                <a:spcPts val="0"/>
              </a:spcBef>
              <a:spcAft>
                <a:spcPts val="0"/>
              </a:spcAft>
              <a:buClr>
                <a:srgbClr val="FF6633"/>
              </a:buClr>
              <a:buSzPts val="3600"/>
              <a:buNone/>
              <a:defRPr sz="3600">
                <a:solidFill>
                  <a:srgbClr val="FF6633"/>
                </a:solidFill>
              </a:defRPr>
            </a:lvl6pPr>
            <a:lvl7pPr lvl="6" rtl="0" algn="ctr">
              <a:spcBef>
                <a:spcPts val="0"/>
              </a:spcBef>
              <a:spcAft>
                <a:spcPts val="0"/>
              </a:spcAft>
              <a:buClr>
                <a:srgbClr val="FF6633"/>
              </a:buClr>
              <a:buSzPts val="3600"/>
              <a:buNone/>
              <a:defRPr sz="3600">
                <a:solidFill>
                  <a:srgbClr val="FF6633"/>
                </a:solidFill>
              </a:defRPr>
            </a:lvl7pPr>
            <a:lvl8pPr lvl="7" rtl="0" algn="ctr">
              <a:spcBef>
                <a:spcPts val="0"/>
              </a:spcBef>
              <a:spcAft>
                <a:spcPts val="0"/>
              </a:spcAft>
              <a:buClr>
                <a:srgbClr val="FF6633"/>
              </a:buClr>
              <a:buSzPts val="3600"/>
              <a:buNone/>
              <a:defRPr sz="3600">
                <a:solidFill>
                  <a:srgbClr val="FF6633"/>
                </a:solidFill>
              </a:defRPr>
            </a:lvl8pPr>
            <a:lvl9pPr lvl="8" rtl="0" algn="ctr">
              <a:spcBef>
                <a:spcPts val="0"/>
              </a:spcBef>
              <a:spcAft>
                <a:spcPts val="0"/>
              </a:spcAft>
              <a:buClr>
                <a:srgbClr val="FF6633"/>
              </a:buClr>
              <a:buSzPts val="3600"/>
              <a:buNone/>
              <a:defRPr sz="3600">
                <a:solidFill>
                  <a:srgbClr val="FF6633"/>
                </a:solidFill>
              </a:defRPr>
            </a:lvl9pPr>
          </a:lstStyle>
          <a:p/>
        </p:txBody>
      </p:sp>
      <p:sp>
        <p:nvSpPr>
          <p:cNvPr id="83" name="Google Shape;83;p22"/>
          <p:cNvSpPr txBox="1"/>
          <p:nvPr>
            <p:ph idx="1" type="subTitle"/>
          </p:nvPr>
        </p:nvSpPr>
        <p:spPr>
          <a:xfrm>
            <a:off x="4121700" y="897975"/>
            <a:ext cx="4710600" cy="7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roxima Nova"/>
              <a:buNone/>
              <a:defRPr sz="2400">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 name="Google Shape;8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5" name="Google Shape;85;p22"/>
          <p:cNvPicPr preferRelativeResize="0"/>
          <p:nvPr/>
        </p:nvPicPr>
        <p:blipFill>
          <a:blip r:embed="rId2">
            <a:alphaModFix/>
          </a:blip>
          <a:stretch>
            <a:fillRect/>
          </a:stretch>
        </p:blipFill>
        <p:spPr>
          <a:xfrm>
            <a:off x="6486449" y="63088"/>
            <a:ext cx="866775" cy="906075"/>
          </a:xfrm>
          <a:prstGeom prst="rect">
            <a:avLst/>
          </a:prstGeom>
          <a:noFill/>
          <a:ln>
            <a:noFill/>
          </a:ln>
        </p:spPr>
      </p:pic>
      <p:sp>
        <p:nvSpPr>
          <p:cNvPr id="86" name="Google Shape;86;p22"/>
          <p:cNvSpPr/>
          <p:nvPr/>
        </p:nvSpPr>
        <p:spPr>
          <a:xfrm>
            <a:off x="7428025" y="63125"/>
            <a:ext cx="1639800" cy="906000"/>
          </a:xfrm>
          <a:prstGeom prst="roundRect">
            <a:avLst>
              <a:gd fmla="val 16667" name="adj"/>
            </a:avLst>
          </a:prstGeom>
          <a:solidFill>
            <a:srgbClr val="CFE2F3"/>
          </a:solidFill>
          <a:ln cap="flat" cmpd="sng" w="76200">
            <a:solidFill>
              <a:srgbClr val="2980B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2980B9"/>
                </a:solidFill>
                <a:latin typeface="Ubuntu"/>
                <a:ea typeface="Ubuntu"/>
                <a:cs typeface="Ubuntu"/>
                <a:sym typeface="Ubuntu"/>
              </a:rPr>
              <a:t>#DLUPC</a:t>
            </a:r>
            <a:endParaRPr sz="2400">
              <a:solidFill>
                <a:srgbClr val="2980B9"/>
              </a:solidFill>
              <a:latin typeface="Ubuntu"/>
              <a:ea typeface="Ubuntu"/>
              <a:cs typeface="Ubuntu"/>
              <a:sym typeface="Ubuntu"/>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sp>
        <p:nvSpPr>
          <p:cNvPr id="88" name="Google Shape;88;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 name="Google Shape;8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 name="Shape 90"/>
        <p:cNvGrpSpPr/>
        <p:nvPr/>
      </p:nvGrpSpPr>
      <p:grpSpPr>
        <a:xfrm>
          <a:off x="0" y="0"/>
          <a:ext cx="0" cy="0"/>
          <a:chOff x="0" y="0"/>
          <a:chExt cx="0" cy="0"/>
        </a:xfrm>
      </p:grpSpPr>
      <p:sp>
        <p:nvSpPr>
          <p:cNvPr id="91" name="Google Shape;9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a:solidFill>
                  <a:srgbClr val="2980B9"/>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434343"/>
              </a:buClr>
              <a:buSzPts val="1800"/>
              <a:buFont typeface="Proxima Nova"/>
              <a:buChar char="●"/>
              <a:defRPr>
                <a:solidFill>
                  <a:srgbClr val="434343"/>
                </a:solidFill>
                <a:latin typeface="Proxima Nova"/>
                <a:ea typeface="Proxima Nova"/>
                <a:cs typeface="Proxima Nova"/>
                <a:sym typeface="Proxima Nova"/>
              </a:defRPr>
            </a:lvl1pPr>
            <a:lvl2pPr indent="-317500" lvl="1" marL="914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2pPr>
            <a:lvl3pPr indent="-317500" lvl="2" marL="1371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3pPr>
            <a:lvl4pPr indent="-317500" lvl="3" marL="18288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4pPr>
            <a:lvl5pPr indent="-317500" lvl="4" marL="22860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5pPr>
            <a:lvl6pPr indent="-317500" lvl="5" marL="27432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6pPr>
            <a:lvl7pPr indent="-317500" lvl="6" marL="3200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7pPr>
            <a:lvl8pPr indent="-317500" lvl="7" marL="3657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8pPr>
            <a:lvl9pPr indent="-317500" lvl="8" marL="4114800" rtl="0">
              <a:lnSpc>
                <a:spcPct val="100000"/>
              </a:lnSpc>
              <a:spcBef>
                <a:spcPts val="1000"/>
              </a:spcBef>
              <a:spcAft>
                <a:spcPts val="1000"/>
              </a:spcAft>
              <a:buClr>
                <a:srgbClr val="434343"/>
              </a:buClr>
              <a:buSzPts val="1400"/>
              <a:buFont typeface="Proxima Nova"/>
              <a:buChar char="■"/>
              <a:defRPr>
                <a:solidFill>
                  <a:srgbClr val="434343"/>
                </a:solidFill>
                <a:latin typeface="Proxima Nova"/>
                <a:ea typeface="Proxima Nova"/>
                <a:cs typeface="Proxima Nova"/>
                <a:sym typeface="Proxima Nova"/>
              </a:defRPr>
            </a:lvl9pPr>
          </a:lstStyle>
          <a:p/>
        </p:txBody>
      </p:sp>
      <p:sp>
        <p:nvSpPr>
          <p:cNvPr id="93" name="Google Shape;9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2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7" name="Google Shape;97;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8" name="Google Shape;9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4" name="Google Shape;104;p2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000"/>
              </a:spcBef>
              <a:spcAft>
                <a:spcPts val="0"/>
              </a:spcAft>
              <a:buSzPts val="1200"/>
              <a:buChar char="○"/>
              <a:defRPr sz="1200"/>
            </a:lvl2pPr>
            <a:lvl3pPr indent="-304800" lvl="2" marL="1371600" rtl="0">
              <a:lnSpc>
                <a:spcPct val="100000"/>
              </a:lnSpc>
              <a:spcBef>
                <a:spcPts val="1000"/>
              </a:spcBef>
              <a:spcAft>
                <a:spcPts val="0"/>
              </a:spcAft>
              <a:buSzPts val="1200"/>
              <a:buChar char="■"/>
              <a:defRPr sz="1200"/>
            </a:lvl3pPr>
            <a:lvl4pPr indent="-304800" lvl="3" marL="1828800" rtl="0">
              <a:lnSpc>
                <a:spcPct val="100000"/>
              </a:lnSpc>
              <a:spcBef>
                <a:spcPts val="1000"/>
              </a:spcBef>
              <a:spcAft>
                <a:spcPts val="0"/>
              </a:spcAft>
              <a:buSzPts val="1200"/>
              <a:buChar char="●"/>
              <a:defRPr sz="1200"/>
            </a:lvl4pPr>
            <a:lvl5pPr indent="-304800" lvl="4" marL="2286000" rtl="0">
              <a:lnSpc>
                <a:spcPct val="100000"/>
              </a:lnSpc>
              <a:spcBef>
                <a:spcPts val="1000"/>
              </a:spcBef>
              <a:spcAft>
                <a:spcPts val="0"/>
              </a:spcAft>
              <a:buSzPts val="1200"/>
              <a:buChar char="○"/>
              <a:defRPr sz="1200"/>
            </a:lvl5pPr>
            <a:lvl6pPr indent="-304800" lvl="5" marL="2743200" rtl="0">
              <a:lnSpc>
                <a:spcPct val="100000"/>
              </a:lnSpc>
              <a:spcBef>
                <a:spcPts val="1000"/>
              </a:spcBef>
              <a:spcAft>
                <a:spcPts val="0"/>
              </a:spcAft>
              <a:buSzPts val="1200"/>
              <a:buChar char="■"/>
              <a:defRPr sz="1200"/>
            </a:lvl6pPr>
            <a:lvl7pPr indent="-304800" lvl="6" marL="3200400" rtl="0">
              <a:lnSpc>
                <a:spcPct val="100000"/>
              </a:lnSpc>
              <a:spcBef>
                <a:spcPts val="1000"/>
              </a:spcBef>
              <a:spcAft>
                <a:spcPts val="0"/>
              </a:spcAft>
              <a:buSzPts val="1200"/>
              <a:buChar char="●"/>
              <a:defRPr sz="1200"/>
            </a:lvl7pPr>
            <a:lvl8pPr indent="-304800" lvl="7" marL="3657600" rtl="0">
              <a:lnSpc>
                <a:spcPct val="100000"/>
              </a:lnSpc>
              <a:spcBef>
                <a:spcPts val="1000"/>
              </a:spcBef>
              <a:spcAft>
                <a:spcPts val="0"/>
              </a:spcAft>
              <a:buSzPts val="1200"/>
              <a:buChar char="○"/>
              <a:defRPr sz="1200"/>
            </a:lvl8pPr>
            <a:lvl9pPr indent="-304800" lvl="8" marL="4114800" rtl="0">
              <a:lnSpc>
                <a:spcPct val="100000"/>
              </a:lnSpc>
              <a:spcBef>
                <a:spcPts val="1000"/>
              </a:spcBef>
              <a:spcAft>
                <a:spcPts val="1000"/>
              </a:spcAft>
              <a:buSzPts val="1200"/>
              <a:buChar char="■"/>
              <a:defRPr sz="12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6" name="Shape 106"/>
        <p:cNvGrpSpPr/>
        <p:nvPr/>
      </p:nvGrpSpPr>
      <p:grpSpPr>
        <a:xfrm>
          <a:off x="0" y="0"/>
          <a:ext cx="0" cy="0"/>
          <a:chOff x="0" y="0"/>
          <a:chExt cx="0" cy="0"/>
        </a:xfrm>
      </p:grpSpPr>
      <p:sp>
        <p:nvSpPr>
          <p:cNvPr id="107" name="Google Shape;107;p2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8" name="Google Shape;10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9" name="Shape 109"/>
        <p:cNvGrpSpPr/>
        <p:nvPr/>
      </p:nvGrpSpPr>
      <p:grpSpPr>
        <a:xfrm>
          <a:off x="0" y="0"/>
          <a:ext cx="0" cy="0"/>
          <a:chOff x="0" y="0"/>
          <a:chExt cx="0" cy="0"/>
        </a:xfrm>
      </p:grpSpPr>
      <p:sp>
        <p:nvSpPr>
          <p:cNvPr id="110" name="Google Shape;110;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2" name="Google Shape;112;p2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3" name="Google Shape;113;p2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3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8" name="Shape 118"/>
        <p:cNvGrpSpPr/>
        <p:nvPr/>
      </p:nvGrpSpPr>
      <p:grpSpPr>
        <a:xfrm>
          <a:off x="0" y="0"/>
          <a:ext cx="0" cy="0"/>
          <a:chOff x="0" y="0"/>
          <a:chExt cx="0" cy="0"/>
        </a:xfrm>
      </p:grpSpPr>
      <p:sp>
        <p:nvSpPr>
          <p:cNvPr id="119" name="Google Shape;119;p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0" name="Google Shape;120;p3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7" name="Google Shape;27;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9"/>
          <p:cNvSpPr txBox="1"/>
          <p:nvPr>
            <p:ph type="ctrTitle"/>
          </p:nvPr>
        </p:nvSpPr>
        <p:spPr>
          <a:xfrm>
            <a:off x="4121704" y="744575"/>
            <a:ext cx="471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6633"/>
              </a:buClr>
              <a:buSzPts val="3600"/>
              <a:buNone/>
              <a:defRPr sz="3600">
                <a:solidFill>
                  <a:srgbClr val="FF6633"/>
                </a:solidFill>
              </a:defRPr>
            </a:lvl1pPr>
            <a:lvl2pPr lvl="1" rtl="0" algn="ctr">
              <a:spcBef>
                <a:spcPts val="0"/>
              </a:spcBef>
              <a:spcAft>
                <a:spcPts val="0"/>
              </a:spcAft>
              <a:buClr>
                <a:srgbClr val="FF6633"/>
              </a:buClr>
              <a:buSzPts val="3600"/>
              <a:buNone/>
              <a:defRPr sz="3600">
                <a:solidFill>
                  <a:srgbClr val="FF6633"/>
                </a:solidFill>
              </a:defRPr>
            </a:lvl2pPr>
            <a:lvl3pPr lvl="2" rtl="0" algn="ctr">
              <a:spcBef>
                <a:spcPts val="0"/>
              </a:spcBef>
              <a:spcAft>
                <a:spcPts val="0"/>
              </a:spcAft>
              <a:buClr>
                <a:srgbClr val="FF6633"/>
              </a:buClr>
              <a:buSzPts val="3600"/>
              <a:buNone/>
              <a:defRPr sz="3600">
                <a:solidFill>
                  <a:srgbClr val="FF6633"/>
                </a:solidFill>
              </a:defRPr>
            </a:lvl3pPr>
            <a:lvl4pPr lvl="3" rtl="0" algn="ctr">
              <a:spcBef>
                <a:spcPts val="0"/>
              </a:spcBef>
              <a:spcAft>
                <a:spcPts val="0"/>
              </a:spcAft>
              <a:buClr>
                <a:srgbClr val="FF6633"/>
              </a:buClr>
              <a:buSzPts val="3600"/>
              <a:buNone/>
              <a:defRPr sz="3600">
                <a:solidFill>
                  <a:srgbClr val="FF6633"/>
                </a:solidFill>
              </a:defRPr>
            </a:lvl4pPr>
            <a:lvl5pPr lvl="4" rtl="0" algn="ctr">
              <a:spcBef>
                <a:spcPts val="0"/>
              </a:spcBef>
              <a:spcAft>
                <a:spcPts val="0"/>
              </a:spcAft>
              <a:buClr>
                <a:srgbClr val="FF6633"/>
              </a:buClr>
              <a:buSzPts val="3600"/>
              <a:buNone/>
              <a:defRPr sz="3600">
                <a:solidFill>
                  <a:srgbClr val="FF6633"/>
                </a:solidFill>
              </a:defRPr>
            </a:lvl5pPr>
            <a:lvl6pPr lvl="5" rtl="0" algn="ctr">
              <a:spcBef>
                <a:spcPts val="0"/>
              </a:spcBef>
              <a:spcAft>
                <a:spcPts val="0"/>
              </a:spcAft>
              <a:buClr>
                <a:srgbClr val="FF6633"/>
              </a:buClr>
              <a:buSzPts val="3600"/>
              <a:buNone/>
              <a:defRPr sz="3600">
                <a:solidFill>
                  <a:srgbClr val="FF6633"/>
                </a:solidFill>
              </a:defRPr>
            </a:lvl6pPr>
            <a:lvl7pPr lvl="6" rtl="0" algn="ctr">
              <a:spcBef>
                <a:spcPts val="0"/>
              </a:spcBef>
              <a:spcAft>
                <a:spcPts val="0"/>
              </a:spcAft>
              <a:buClr>
                <a:srgbClr val="FF6633"/>
              </a:buClr>
              <a:buSzPts val="3600"/>
              <a:buNone/>
              <a:defRPr sz="3600">
                <a:solidFill>
                  <a:srgbClr val="FF6633"/>
                </a:solidFill>
              </a:defRPr>
            </a:lvl7pPr>
            <a:lvl8pPr lvl="7" rtl="0" algn="ctr">
              <a:spcBef>
                <a:spcPts val="0"/>
              </a:spcBef>
              <a:spcAft>
                <a:spcPts val="0"/>
              </a:spcAft>
              <a:buClr>
                <a:srgbClr val="FF6633"/>
              </a:buClr>
              <a:buSzPts val="3600"/>
              <a:buNone/>
              <a:defRPr sz="3600">
                <a:solidFill>
                  <a:srgbClr val="FF6633"/>
                </a:solidFill>
              </a:defRPr>
            </a:lvl8pPr>
            <a:lvl9pPr lvl="8" rtl="0" algn="ctr">
              <a:spcBef>
                <a:spcPts val="0"/>
              </a:spcBef>
              <a:spcAft>
                <a:spcPts val="0"/>
              </a:spcAft>
              <a:buClr>
                <a:srgbClr val="FF6633"/>
              </a:buClr>
              <a:buSzPts val="3600"/>
              <a:buNone/>
              <a:defRPr sz="3600">
                <a:solidFill>
                  <a:srgbClr val="FF6633"/>
                </a:solidFill>
              </a:defRPr>
            </a:lvl9pPr>
          </a:lstStyle>
          <a:p/>
        </p:txBody>
      </p:sp>
      <p:sp>
        <p:nvSpPr>
          <p:cNvPr id="36" name="Google Shape;36;p9"/>
          <p:cNvSpPr txBox="1"/>
          <p:nvPr>
            <p:ph idx="1" type="subTitle"/>
          </p:nvPr>
        </p:nvSpPr>
        <p:spPr>
          <a:xfrm>
            <a:off x="4121550" y="2834125"/>
            <a:ext cx="471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6633"/>
              </a:buClr>
              <a:buSzPts val="2800"/>
              <a:buNone/>
              <a:defRPr>
                <a:solidFill>
                  <a:srgbClr val="FF663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0" Type="http://schemas.openxmlformats.org/officeDocument/2006/relationships/slideLayout" Target="../slideLayouts/slideLayout16.xml"/><Relationship Id="rId13" Type="http://schemas.openxmlformats.org/officeDocument/2006/relationships/theme" Target="../theme/theme3.xml"/><Relationship Id="rId12" Type="http://schemas.openxmlformats.org/officeDocument/2006/relationships/slideLayout" Target="../slideLayouts/slideLayout18.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2" Type="http://schemas.openxmlformats.org/officeDocument/2006/relationships/theme" Target="../theme/theme2.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1pPr>
            <a:lvl2pPr lvl="1"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2pPr>
            <a:lvl3pPr lvl="2"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3pPr>
            <a:lvl4pPr lvl="3"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4pPr>
            <a:lvl5pPr lvl="4"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5pPr>
            <a:lvl6pPr lvl="5"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6pPr>
            <a:lvl7pPr lvl="6"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7pPr>
            <a:lvl8pPr lvl="7"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8pPr>
            <a:lvl9pPr lvl="8"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Font typeface="Ubuntu"/>
              <a:buChar char="●"/>
              <a:defRPr sz="3000">
                <a:solidFill>
                  <a:schemeClr val="dk1"/>
                </a:solidFill>
                <a:latin typeface="Ubuntu"/>
                <a:ea typeface="Ubuntu"/>
                <a:cs typeface="Ubuntu"/>
                <a:sym typeface="Ubuntu"/>
              </a:defRPr>
            </a:lvl1pPr>
            <a:lvl2pPr indent="-381000" lvl="1" marL="9144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2pPr>
            <a:lvl3pPr indent="-381000" lvl="2" marL="13716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3pPr>
            <a:lvl4pPr indent="-342900" lvl="3" marL="1828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4pPr>
            <a:lvl5pPr indent="-342900" lvl="4" marL="22860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5pPr>
            <a:lvl6pPr indent="-342900" lvl="5" marL="27432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6pPr>
            <a:lvl7pPr indent="-342900" lvl="6" marL="32004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7pPr>
            <a:lvl8pPr indent="-342900" lvl="7" marL="36576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8pPr>
            <a:lvl9pPr indent="-342900" lvl="8" marL="4114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595300" y="0"/>
            <a:ext cx="548700" cy="54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6633"/>
              </a:buClr>
              <a:buSzPts val="2800"/>
              <a:buFont typeface="Ubuntu"/>
              <a:buNone/>
              <a:defRPr sz="2800">
                <a:solidFill>
                  <a:srgbClr val="FF6633"/>
                </a:solidFill>
                <a:latin typeface="Ubuntu"/>
                <a:ea typeface="Ubuntu"/>
                <a:cs typeface="Ubuntu"/>
                <a:sym typeface="Ubuntu"/>
              </a:defRPr>
            </a:lvl1pPr>
            <a:lvl2pPr lvl="1" rtl="0">
              <a:spcBef>
                <a:spcPts val="0"/>
              </a:spcBef>
              <a:spcAft>
                <a:spcPts val="0"/>
              </a:spcAft>
              <a:buClr>
                <a:srgbClr val="FF6633"/>
              </a:buClr>
              <a:buSzPts val="2800"/>
              <a:buNone/>
              <a:defRPr sz="2800">
                <a:solidFill>
                  <a:srgbClr val="FF6633"/>
                </a:solidFill>
              </a:defRPr>
            </a:lvl2pPr>
            <a:lvl3pPr lvl="2" rtl="0">
              <a:spcBef>
                <a:spcPts val="0"/>
              </a:spcBef>
              <a:spcAft>
                <a:spcPts val="0"/>
              </a:spcAft>
              <a:buClr>
                <a:srgbClr val="FF6633"/>
              </a:buClr>
              <a:buSzPts val="2800"/>
              <a:buNone/>
              <a:defRPr sz="2800">
                <a:solidFill>
                  <a:srgbClr val="FF6633"/>
                </a:solidFill>
              </a:defRPr>
            </a:lvl3pPr>
            <a:lvl4pPr lvl="3" rtl="0">
              <a:spcBef>
                <a:spcPts val="0"/>
              </a:spcBef>
              <a:spcAft>
                <a:spcPts val="0"/>
              </a:spcAft>
              <a:buClr>
                <a:srgbClr val="FF6633"/>
              </a:buClr>
              <a:buSzPts val="2800"/>
              <a:buNone/>
              <a:defRPr sz="2800">
                <a:solidFill>
                  <a:srgbClr val="FF6633"/>
                </a:solidFill>
              </a:defRPr>
            </a:lvl4pPr>
            <a:lvl5pPr lvl="4" rtl="0">
              <a:spcBef>
                <a:spcPts val="0"/>
              </a:spcBef>
              <a:spcAft>
                <a:spcPts val="0"/>
              </a:spcAft>
              <a:buClr>
                <a:srgbClr val="FF6633"/>
              </a:buClr>
              <a:buSzPts val="2800"/>
              <a:buNone/>
              <a:defRPr sz="2800">
                <a:solidFill>
                  <a:srgbClr val="FF6633"/>
                </a:solidFill>
              </a:defRPr>
            </a:lvl5pPr>
            <a:lvl6pPr lvl="5" rtl="0">
              <a:spcBef>
                <a:spcPts val="0"/>
              </a:spcBef>
              <a:spcAft>
                <a:spcPts val="0"/>
              </a:spcAft>
              <a:buClr>
                <a:srgbClr val="FF6633"/>
              </a:buClr>
              <a:buSzPts val="2800"/>
              <a:buNone/>
              <a:defRPr sz="2800">
                <a:solidFill>
                  <a:srgbClr val="FF6633"/>
                </a:solidFill>
              </a:defRPr>
            </a:lvl6pPr>
            <a:lvl7pPr lvl="6" rtl="0">
              <a:spcBef>
                <a:spcPts val="0"/>
              </a:spcBef>
              <a:spcAft>
                <a:spcPts val="0"/>
              </a:spcAft>
              <a:buClr>
                <a:srgbClr val="FF6633"/>
              </a:buClr>
              <a:buSzPts val="2800"/>
              <a:buNone/>
              <a:defRPr sz="2800">
                <a:solidFill>
                  <a:srgbClr val="FF6633"/>
                </a:solidFill>
              </a:defRPr>
            </a:lvl7pPr>
            <a:lvl8pPr lvl="7" rtl="0">
              <a:spcBef>
                <a:spcPts val="0"/>
              </a:spcBef>
              <a:spcAft>
                <a:spcPts val="0"/>
              </a:spcAft>
              <a:buClr>
                <a:srgbClr val="FF6633"/>
              </a:buClr>
              <a:buSzPts val="2800"/>
              <a:buNone/>
              <a:defRPr sz="2800">
                <a:solidFill>
                  <a:srgbClr val="FF6633"/>
                </a:solidFill>
              </a:defRPr>
            </a:lvl8pPr>
            <a:lvl9pPr lvl="8" rtl="0">
              <a:spcBef>
                <a:spcPts val="0"/>
              </a:spcBef>
              <a:spcAft>
                <a:spcPts val="0"/>
              </a:spcAft>
              <a:buClr>
                <a:srgbClr val="FF6633"/>
              </a:buClr>
              <a:buSzPts val="2800"/>
              <a:buNone/>
              <a:defRPr sz="2800">
                <a:solidFill>
                  <a:srgbClr val="FF6633"/>
                </a:solidFill>
              </a:defRPr>
            </a:lvl9pPr>
          </a:lstStyle>
          <a:p/>
        </p:txBody>
      </p:sp>
      <p:sp>
        <p:nvSpPr>
          <p:cNvPr id="32" name="Google Shape;32;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indent="-317500" lvl="1" marL="914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rtl="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rtl="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 name="Shape 77"/>
        <p:cNvGrpSpPr/>
        <p:nvPr/>
      </p:nvGrpSpPr>
      <p:grpSpPr>
        <a:xfrm>
          <a:off x="0" y="0"/>
          <a:ext cx="0" cy="0"/>
          <a:chOff x="0" y="0"/>
          <a:chExt cx="0" cy="0"/>
        </a:xfrm>
      </p:grpSpPr>
      <p:sp>
        <p:nvSpPr>
          <p:cNvPr id="78" name="Google Shape;78;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sz="2800">
                <a:solidFill>
                  <a:srgbClr val="2980B9"/>
                </a:solidFill>
                <a:latin typeface="Ubuntu"/>
                <a:ea typeface="Ubuntu"/>
                <a:cs typeface="Ubuntu"/>
                <a:sym typeface="Ubuntu"/>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9" name="Google Shape;79;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0" name="Google Shape;8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36.jpg"/><Relationship Id="rId7" Type="http://schemas.openxmlformats.org/officeDocument/2006/relationships/hyperlink" Target="https://arxiv.org/abs/1409.0575" TargetMode="External"/><Relationship Id="rId8" Type="http://schemas.openxmlformats.org/officeDocument/2006/relationships/hyperlink" Target="http://www.image-net.org/challenges/LSVR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hyperlink" Target="https://devblogs.nvidia.com/parallelforall/nvidia-ibm-cloud-support-imagenet-large-scale-visual-recognition-challenge/" TargetMode="External"/><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2.jpg"/><Relationship Id="rId4" Type="http://schemas.openxmlformats.org/officeDocument/2006/relationships/image" Target="../media/image27.png"/><Relationship Id="rId5" Type="http://schemas.openxmlformats.org/officeDocument/2006/relationships/image" Target="../media/image31.jpg"/><Relationship Id="rId6" Type="http://schemas.openxmlformats.org/officeDocument/2006/relationships/image" Target="../media/image30.png"/></Relationships>
</file>

<file path=ppt/slides/_rels/slide13.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6.jpg"/><Relationship Id="rId13" Type="http://schemas.openxmlformats.org/officeDocument/2006/relationships/image" Target="../media/image18.png"/><Relationship Id="rId12" Type="http://schemas.openxmlformats.org/officeDocument/2006/relationships/image" Target="../media/image25.jpg"/><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hyperlink" Target="http://www.youtube.com/watch?v=ySrj_G5gHWI" TargetMode="External"/><Relationship Id="rId4" Type="http://schemas.openxmlformats.org/officeDocument/2006/relationships/image" Target="../media/image32.jpg"/><Relationship Id="rId9" Type="http://schemas.openxmlformats.org/officeDocument/2006/relationships/image" Target="../media/image23.jpg"/><Relationship Id="rId5" Type="http://schemas.openxmlformats.org/officeDocument/2006/relationships/hyperlink" Target="http://www.cv-foundation.org/openaccess/content_cvpr_2015/html/Szegedy_Going_Deeper_With_2015_CVPR_paper.html" TargetMode="External"/><Relationship Id="rId6" Type="http://schemas.openxmlformats.org/officeDocument/2006/relationships/hyperlink" Target="https://www.youtube.com/watch?v=ySrj_G5gHWI" TargetMode="External"/><Relationship Id="rId7" Type="http://schemas.openxmlformats.org/officeDocument/2006/relationships/hyperlink" Target="http://image-net.org/challenges/LSVRC/2014/slides/GoogLeNet.pptx" TargetMode="External"/><Relationship Id="rId8" Type="http://schemas.openxmlformats.org/officeDocument/2006/relationships/hyperlink" Target="http://www.cs.unc.edu/~wliu/papers/GoogLeNet_poster.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5.jpg"/><Relationship Id="rId4" Type="http://schemas.openxmlformats.org/officeDocument/2006/relationships/hyperlink" Target="http://www.imdb.com/title/tt137566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hyperlink" Target="http://www.cv-foundation.org/openaccess/content_cvpr_2015/html/Szegedy_Going_Deeper_With_2015_CVPR_paper.html" TargetMode="External"/><Relationship Id="rId5" Type="http://schemas.openxmlformats.org/officeDocument/2006/relationships/hyperlink" Target="https://www.youtube.com/watch?v=ySrj_G5gHWI" TargetMode="External"/><Relationship Id="rId6" Type="http://schemas.openxmlformats.org/officeDocument/2006/relationships/hyperlink" Target="http://image-net.org/challenges/LSVRC/2014/slides/GoogLeNet.pptx" TargetMode="External"/><Relationship Id="rId7" Type="http://schemas.openxmlformats.org/officeDocument/2006/relationships/hyperlink" Target="http://www.cs.unc.edu/~wliu/papers/GoogLeNet_poster.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hyperlink" Target="http://arxiv.org/abs/1312.440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arxiv.org/abs/1312.4400" TargetMode="External"/><Relationship Id="rId4" Type="http://schemas.openxmlformats.org/officeDocument/2006/relationships/image" Target="../media/image49.png"/><Relationship Id="rId5"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hyperlink" Target="http://arxiv.org/abs/1312.44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yann.lecun.com/exdb/publis/pdf/lecun-01a.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arxiv.org/abs/1312.4400" TargetMode="External"/><Relationship Id="rId4" Type="http://schemas.openxmlformats.org/officeDocument/2006/relationships/image" Target="../media/image33.png"/><Relationship Id="rId5" Type="http://schemas.openxmlformats.org/officeDocument/2006/relationships/hyperlink" Target="https://alexisbcook.github.io/2017/global-average-pooling-layers-for-object-localiza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hyperlink" Target="http://www.cv-foundation.org/openaccess/content_cvpr_2015/html/Long_Fully_Convolutional_Networks_2015_CVPR_paper.html" TargetMode="External"/><Relationship Id="rId5" Type="http://schemas.openxmlformats.org/officeDocument/2006/relationships/hyperlink" Target="https://github.com/shelhamer/fcn.berkeleyvision.or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hyperlink" Target="https://deepmind.com/blog/wavenet-generative-model-raw-audio/" TargetMode="Externa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hyperlink" Target="http://openaccess.thecvf.com/content_cvpr_2017/html/Chollet_Xception_Deep_Learning_CVPR_2017_paper.html" TargetMode="External"/><Relationship Id="rId4" Type="http://schemas.openxmlformats.org/officeDocument/2006/relationships/image" Target="../media/image39.png"/><Relationship Id="rId5" Type="http://schemas.openxmlformats.org/officeDocument/2006/relationships/hyperlink" Target="https://towardsdatascience.com/review-xception-with-depthwise-separable-convolution-better-than-inception-v3-image-dc967dd42568" TargetMode="External"/><Relationship Id="rId6"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hyperlink" Target="https://arxiv.org/abs/1704.04861" TargetMode="External"/><Relationship Id="rId5" Type="http://schemas.openxmlformats.org/officeDocument/2006/relationships/hyperlink" Target="https://ai.googleblog.com/2017/06/mobilenets-open-source-models-for.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arxiv.org/abs/1704.04861" TargetMode="External"/><Relationship Id="rId4" Type="http://schemas.openxmlformats.org/officeDocument/2006/relationships/hyperlink" Target="https://ai.googleblog.com/2017/06/mobilenets-open-source-models-for.html" TargetMode="External"/><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hyperlink" Target="https://arxiv.org/abs/1704.04861" TargetMode="External"/><Relationship Id="rId4" Type="http://schemas.openxmlformats.org/officeDocument/2006/relationships/hyperlink" Target="https://ai.googleblog.com/2017/06/mobilenets-open-source-models-for.html" TargetMode="External"/><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hyperlink" Target="https://arxiv.org/abs/1704.04861" TargetMode="External"/><Relationship Id="rId4" Type="http://schemas.openxmlformats.org/officeDocument/2006/relationships/hyperlink" Target="https://ai.googleblog.com/2017/06/mobilenets-open-source-models-for.html" TargetMode="External"/><Relationship Id="rId5"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hyperlink" Target="https://arxiv.org/abs/1704.04861" TargetMode="External"/><Relationship Id="rId4" Type="http://schemas.openxmlformats.org/officeDocument/2006/relationships/hyperlink" Target="https://ai.googleblog.com/2017/06/mobilenets-open-source-models-for.html" TargetMode="External"/><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hyperlink" Target="http://openaccess.thecvf.com/content_cvpr_2018/html/Sandler_MobileNetV2_Inverted_Residuals_CVPR_2018_paper.html" TargetMode="External"/><Relationship Id="rId4" Type="http://schemas.openxmlformats.org/officeDocument/2006/relationships/hyperlink" Target="https://ai.googleblog.com/2018/04/mobilenetv2-next-generation-of-on.html" TargetMode="External"/><Relationship Id="rId5" Type="http://schemas.openxmlformats.org/officeDocument/2006/relationships/image" Target="../media/image45.png"/></Relationships>
</file>

<file path=ppt/slides/_rels/slide31.xml.rels><?xml version="1.0" encoding="UTF-8" standalone="yes"?><Relationships xmlns="http://schemas.openxmlformats.org/package/2006/relationships"><Relationship Id="rId10" Type="http://schemas.openxmlformats.org/officeDocument/2006/relationships/image" Target="../media/image53.png"/><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hyperlink" Target="http://arxiv.org/abs/1409.1556" TargetMode="External"/><Relationship Id="rId4" Type="http://schemas.openxmlformats.org/officeDocument/2006/relationships/hyperlink" Target="https://youtu.be/OQe-9P51Z0s" TargetMode="External"/><Relationship Id="rId9" Type="http://schemas.openxmlformats.org/officeDocument/2006/relationships/image" Target="../media/image50.png"/><Relationship Id="rId5" Type="http://schemas.openxmlformats.org/officeDocument/2006/relationships/hyperlink" Target="http://www.iclr.cc/lib/exe/fetch.php?media=iclr2015:simonyan-iclr2015.pdf" TargetMode="External"/><Relationship Id="rId6" Type="http://schemas.openxmlformats.org/officeDocument/2006/relationships/hyperlink" Target="http://www.robots.ox.ac.uk/~vgg/research/very_deep/" TargetMode="External"/><Relationship Id="rId7" Type="http://schemas.openxmlformats.org/officeDocument/2006/relationships/hyperlink" Target="http://www.youtube.com/watch?v=OQe-9P51Z0s" TargetMode="External"/><Relationship Id="rId8" Type="http://schemas.openxmlformats.org/officeDocument/2006/relationships/image" Target="../media/image4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54.png"/><Relationship Id="rId4" Type="http://schemas.openxmlformats.org/officeDocument/2006/relationships/hyperlink" Target="http://arxiv.org/abs/1409.1556" TargetMode="External"/><Relationship Id="rId5" Type="http://schemas.openxmlformats.org/officeDocument/2006/relationships/hyperlink" Target="https://youtu.be/OQe-9P51Z0s" TargetMode="External"/><Relationship Id="rId6" Type="http://schemas.openxmlformats.org/officeDocument/2006/relationships/hyperlink" Target="http://www.iclr.cc/lib/exe/fetch.php?media=iclr2015:simonyan-iclr2015.pdf" TargetMode="External"/><Relationship Id="rId7" Type="http://schemas.openxmlformats.org/officeDocument/2006/relationships/hyperlink" Target="http://www.robots.ox.ac.uk/~vgg/research/very_dee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60.png"/><Relationship Id="rId4" Type="http://schemas.openxmlformats.org/officeDocument/2006/relationships/hyperlink" Target="http://arxiv.org/abs/1409.1556" TargetMode="External"/><Relationship Id="rId5" Type="http://schemas.openxmlformats.org/officeDocument/2006/relationships/hyperlink" Target="https://youtu.be/OQe-9P51Z0s" TargetMode="External"/><Relationship Id="rId6" Type="http://schemas.openxmlformats.org/officeDocument/2006/relationships/hyperlink" Target="http://www.iclr.cc/lib/exe/fetch.php?media=iclr2015:simonyan-iclr2015.pdf" TargetMode="External"/><Relationship Id="rId7" Type="http://schemas.openxmlformats.org/officeDocument/2006/relationships/hyperlink" Target="http://www.robots.ox.ac.uk/~vgg/research/very_dee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hyperlink" Target="http://arxiv.org/abs/1409.1556" TargetMode="External"/><Relationship Id="rId4" Type="http://schemas.openxmlformats.org/officeDocument/2006/relationships/hyperlink" Target="https://youtu.be/OQe-9P51Z0s" TargetMode="External"/><Relationship Id="rId5" Type="http://schemas.openxmlformats.org/officeDocument/2006/relationships/hyperlink" Target="http://www.iclr.cc/lib/exe/fetch.php?media=iclr2015:simonyan-iclr2015.pdf" TargetMode="External"/><Relationship Id="rId6" Type="http://schemas.openxmlformats.org/officeDocument/2006/relationships/hyperlink" Target="http://www.robots.ox.ac.uk/~vgg/research/very_deep/" TargetMode="External"/><Relationship Id="rId7"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47.jpg"/><Relationship Id="rId4" Type="http://schemas.openxmlformats.org/officeDocument/2006/relationships/image" Target="../media/image51.jpg"/><Relationship Id="rId5" Type="http://schemas.openxmlformats.org/officeDocument/2006/relationships/image" Target="../media/image52.png"/><Relationship Id="rId6" Type="http://schemas.openxmlformats.org/officeDocument/2006/relationships/image" Target="../media/image56.png"/><Relationship Id="rId7" Type="http://schemas.openxmlformats.org/officeDocument/2006/relationships/image" Target="../media/image87.jpg"/><Relationship Id="rId8"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71.png"/><Relationship Id="rId4" Type="http://schemas.openxmlformats.org/officeDocument/2006/relationships/hyperlink" Target="http://www.cv-foundation.org/openaccess/content_cvpr_2016/html/He_Deep_Residual_Learning_CVPR_2016_paper.html" TargetMode="External"/><Relationship Id="rId5" Type="http://schemas.openxmlformats.org/officeDocument/2006/relationships/hyperlink" Target="http://image-net.org/challenges/talks/ilsvrc2015_deep_residual_learning_kaiminghe.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hyperlink" Target="http://www.cv-foundation.org/openaccess/content_cvpr_2016/html/He_Deep_Residual_Learning_CVPR_2016_paper.html" TargetMode="External"/><Relationship Id="rId4" Type="http://schemas.openxmlformats.org/officeDocument/2006/relationships/hyperlink" Target="http://image-net.org/challenges/talks/ilsvrc2015_deep_residual_learning_kaiminghe.pdf" TargetMode="External"/><Relationship Id="rId5"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hyperlink" Target="http://www.cv-foundation.org/openaccess/content_cvpr_2016/html/He_Deep_Residual_Learning_CVPR_2016_paper.html" TargetMode="External"/><Relationship Id="rId4" Type="http://schemas.openxmlformats.org/officeDocument/2006/relationships/hyperlink" Target="http://image-net.org/challenges/talks/ilsvrc2015_deep_residual_learning_kaiminghe.pdf" TargetMode="External"/><Relationship Id="rId5" Type="http://schemas.openxmlformats.org/officeDocument/2006/relationships/image" Target="../media/image57.png"/><Relationship Id="rId6"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63.png"/><Relationship Id="rId4" Type="http://schemas.openxmlformats.org/officeDocument/2006/relationships/hyperlink" Target="http://www.cv-foundation.org/openaccess/content_cvpr_2016/html/He_Deep_Residual_Learning_CVPR_2016_paper.html" TargetMode="External"/><Relationship Id="rId5" Type="http://schemas.openxmlformats.org/officeDocument/2006/relationships/hyperlink" Target="http://image-net.org/challenges/talks/ilsvrc2015_deep_residual_learning_kaiminghe.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2.jpg"/><Relationship Id="rId5" Type="http://schemas.openxmlformats.org/officeDocument/2006/relationships/hyperlink" Target="https://arxiv.org/abs/1409.0575" TargetMode="External"/><Relationship Id="rId6" Type="http://schemas.openxmlformats.org/officeDocument/2006/relationships/hyperlink" Target="http://www.image-net.org/challenges/LSVR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hyperlink" Target="http://www.cv-foundation.org/openaccess/content_cvpr_2016/html/He_Deep_Residual_Learning_CVPR_2016_paper.html" TargetMode="External"/><Relationship Id="rId4" Type="http://schemas.openxmlformats.org/officeDocument/2006/relationships/hyperlink" Target="http://image-net.org/challenges/talks/ilsvrc2015_deep_residual_learning_kaiminghe.pdf" TargetMode="External"/><Relationship Id="rId5"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hyperlink" Target="http://papers.nips.cc/paper/7875-visualizing-the-loss-landscape-of-neural-nets" TargetMode="External"/><Relationship Id="rId4" Type="http://schemas.openxmlformats.org/officeDocument/2006/relationships/hyperlink" Target="https://github.com/tomgoldstein/loss-landscape" TargetMode="External"/><Relationship Id="rId5" Type="http://schemas.openxmlformats.org/officeDocument/2006/relationships/hyperlink" Target="https://twitter.com/ljk628/status/1069770013484167175?s=21" TargetMode="External"/><Relationship Id="rId6"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hyperlink" Target="https://arxiv.org/abs/1603.05027" TargetMode="Externa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hyperlink" Target="http://papers.nips.cc/paper/6556-residual-networks-behave-like-ensembles-of-relatively-shallow-networks" TargetMode="Externa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hyperlink" Target="https://scholar.google.es/citations?user=7cVOyh0AAAAJ&amp;hl=ca" TargetMode="External"/><Relationship Id="rId4" Type="http://schemas.openxmlformats.org/officeDocument/2006/relationships/image" Target="../media/image59.png"/><Relationship Id="rId5" Type="http://schemas.openxmlformats.org/officeDocument/2006/relationships/image" Target="../media/image81.png"/><Relationship Id="rId6"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 Id="rId3" Type="http://schemas.openxmlformats.org/officeDocument/2006/relationships/hyperlink" Target="https://arxiv.org/abs/1605.07678" TargetMode="Externa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 Id="rId3" Type="http://schemas.openxmlformats.org/officeDocument/2006/relationships/hyperlink" Target="https://arxiv.org/abs/1605.07678" TargetMode="Externa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 Id="rId3" Type="http://schemas.openxmlformats.org/officeDocument/2006/relationships/hyperlink" Target="https://www.eff.org/ai/metrics" TargetMode="Externa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 Id="rId3" Type="http://schemas.openxmlformats.org/officeDocument/2006/relationships/image" Target="../media/image68.png"/><Relationship Id="rId4"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hyperlink" Target="https://arxiv.org/abs/1611.05431" TargetMode="External"/><Relationship Id="rId7" Type="http://schemas.openxmlformats.org/officeDocument/2006/relationships/hyperlink" Target="https://github.com/terrychenism/ResNeX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 Id="rId3" Type="http://schemas.openxmlformats.org/officeDocument/2006/relationships/hyperlink" Target="https://towardsdatascience.com/an-overview-of-resnet-and-its-variants-5281e2f56035" TargetMode="External"/><Relationship Id="rId4" Type="http://schemas.openxmlformats.org/officeDocument/2006/relationships/hyperlink" Target="https://arxiv.org/abs/1605.07146" TargetMode="External"/><Relationship Id="rId5" Type="http://schemas.openxmlformats.org/officeDocument/2006/relationships/hyperlink" Target="http://openaccess.thecvf.com/content_cvpr_2017/html/Xie_Aggregated_Residual_Transformations_CVPR_2017_paper.html" TargetMode="External"/><Relationship Id="rId6" Type="http://schemas.openxmlformats.org/officeDocument/2006/relationships/hyperlink" Target="http://openaccess.thecvf.com/content_cvpr_2017/html/Han_Deep_Pyramidal_Residual_CVPR_2017_paper.html" TargetMode="External"/><Relationship Id="rId7" Type="http://schemas.openxmlformats.org/officeDocument/2006/relationships/hyperlink" Target="http://openaccess.thecvf.com/content_cvpr_2017/html/Yu_Dilated_Residual_Networks_CVPR_2017_paper.html" TargetMode="External"/><Relationship Id="rId8" Type="http://schemas.openxmlformats.org/officeDocument/2006/relationships/hyperlink" Target="https://arxiv.org/abs/1611.1008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cs.nyu.edu/~fergus/pmwiki/pmwiki.php" TargetMode="External"/><Relationship Id="rId4"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hyperlink" Target="https://arxiv.org/abs/1409.0575" TargetMode="External"/><Relationship Id="rId7" Type="http://schemas.openxmlformats.org/officeDocument/2006/relationships/hyperlink" Target="http://www.image-net.org/challenges/LSVRC/"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 Id="rId3" Type="http://schemas.openxmlformats.org/officeDocument/2006/relationships/hyperlink" Target="https://link.springer.com/chapter/10.1007/978-3-319-24574-4_28" TargetMode="Externa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 Id="rId3" Type="http://schemas.openxmlformats.org/officeDocument/2006/relationships/hyperlink" Target="https://arxiv.org/abs/1603.06937" TargetMode="External"/><Relationship Id="rId4" Type="http://schemas.openxmlformats.org/officeDocument/2006/relationships/image" Target="../media/image76.png"/><Relationship Id="rId5"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 Id="rId3" Type="http://schemas.openxmlformats.org/officeDocument/2006/relationships/hyperlink" Target="https://imatge-upc.github.io/rsis/" TargetMode="External"/><Relationship Id="rId4" Type="http://schemas.openxmlformats.org/officeDocument/2006/relationships/image" Target="../media/image69.png"/><Relationship Id="rId5"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 Id="rId3" Type="http://schemas.openxmlformats.org/officeDocument/2006/relationships/hyperlink" Target="https://www.isca-speech.org/archive/Interspeech_2017/abstracts/1428.html" TargetMode="External"/><Relationship Id="rId4" Type="http://schemas.openxmlformats.org/officeDocument/2006/relationships/hyperlink" Target="https://github.com/santi-pdp/segan_pytorch" TargetMode="External"/><Relationship Id="rId5" Type="http://schemas.openxmlformats.org/officeDocument/2006/relationships/image" Target="../media/image69.png"/><Relationship Id="rId6" Type="http://schemas.openxmlformats.org/officeDocument/2006/relationships/image" Target="../media/image80.png"/><Relationship Id="rId7"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 Id="rId3" Type="http://schemas.openxmlformats.org/officeDocument/2006/relationships/image" Target="../media/image90.png"/><Relationship Id="rId4" Type="http://schemas.openxmlformats.org/officeDocument/2006/relationships/hyperlink" Target="https://arxiv.org/abs/1608.06993" TargetMode="External"/><Relationship Id="rId5" Type="http://schemas.openxmlformats.org/officeDocument/2006/relationships/hyperlink" Target="https://github.com/liuzhuang13/DenseNe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 Id="rId3" Type="http://schemas.openxmlformats.org/officeDocument/2006/relationships/image" Target="../media/image90.png"/><Relationship Id="rId4" Type="http://schemas.openxmlformats.org/officeDocument/2006/relationships/hyperlink" Target="https://arxiv.org/abs/1608.06993" TargetMode="External"/><Relationship Id="rId5" Type="http://schemas.openxmlformats.org/officeDocument/2006/relationships/hyperlink" Target="https://github.com/liuzhuang13/DenseNe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 Id="rId3" Type="http://schemas.openxmlformats.org/officeDocument/2006/relationships/image" Target="../media/image88.png"/><Relationship Id="rId4" Type="http://schemas.openxmlformats.org/officeDocument/2006/relationships/hyperlink" Target="https://arxiv.org/abs/1608.06993" TargetMode="External"/><Relationship Id="rId5" Type="http://schemas.openxmlformats.org/officeDocument/2006/relationships/hyperlink" Target="https://github.com/liuzhuang13/DenseNe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 Id="rId3" Type="http://schemas.openxmlformats.org/officeDocument/2006/relationships/hyperlink" Target="https://arxiv.org/abs/1608.06993" TargetMode="External"/><Relationship Id="rId4" Type="http://schemas.openxmlformats.org/officeDocument/2006/relationships/hyperlink" Target="https://github.com/liuzhuang13/DenseNet" TargetMode="External"/><Relationship Id="rId5"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 Id="rId3" Type="http://schemas.openxmlformats.org/officeDocument/2006/relationships/hyperlink" Target="https://arxiv.org/abs/1608.06993" TargetMode="External"/><Relationship Id="rId4" Type="http://schemas.openxmlformats.org/officeDocument/2006/relationships/hyperlink" Target="https://github.com/liuzhuang13/DenseNet" TargetMode="External"/><Relationship Id="rId5" Type="http://schemas.openxmlformats.org/officeDocument/2006/relationships/image" Target="../media/image9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9.xml"/><Relationship Id="rId3" Type="http://schemas.openxmlformats.org/officeDocument/2006/relationships/hyperlink" Target="https://arxiv.org/abs/1608.06993" TargetMode="External"/><Relationship Id="rId4" Type="http://schemas.openxmlformats.org/officeDocument/2006/relationships/hyperlink" Target="https://github.com/liuzhuang13/DenseNet" TargetMode="External"/><Relationship Id="rId5" Type="http://schemas.openxmlformats.org/officeDocument/2006/relationships/image" Target="../media/image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hyperlink" Target="http://papers.nips.cc/paper/4824-imagenet-classification-with-deep-convolutional-neural-network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0.xml"/><Relationship Id="rId3" Type="http://schemas.openxmlformats.org/officeDocument/2006/relationships/hyperlink" Target="http://papers.nips.cc/paper/7875-visualizing-the-loss-landscape-of-neural-nets" TargetMode="External"/><Relationship Id="rId4" Type="http://schemas.openxmlformats.org/officeDocument/2006/relationships/hyperlink" Target="https://github.com/tomgoldstein/loss-landscape" TargetMode="External"/><Relationship Id="rId5" Type="http://schemas.openxmlformats.org/officeDocument/2006/relationships/hyperlink" Target="https://twitter.com/ljk628/status/1069770013484167175?s=21" TargetMode="External"/><Relationship Id="rId6"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1.xml"/><Relationship Id="rId3" Type="http://schemas.openxmlformats.org/officeDocument/2006/relationships/hyperlink" Target="https://arxiv.org/abs/1611.09326" TargetMode="External"/><Relationship Id="rId4" Type="http://schemas.openxmlformats.org/officeDocument/2006/relationships/hyperlink" Target="https://github.com/SimJeg/FC-DenseNet" TargetMode="External"/><Relationship Id="rId5" Type="http://schemas.openxmlformats.org/officeDocument/2006/relationships/hyperlink" Target="https://github.com/imatge-upc/readcv/raw/master/slides/2016-fall/10-DenseNets.pdf" TargetMode="External"/><Relationship Id="rId6" Type="http://schemas.openxmlformats.org/officeDocument/2006/relationships/image" Target="../media/image9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 Id="rId3" Type="http://schemas.openxmlformats.org/officeDocument/2006/relationships/image" Target="../media/image86.png"/><Relationship Id="rId4" Type="http://schemas.openxmlformats.org/officeDocument/2006/relationships/image" Target="../media/image84.png"/><Relationship Id="rId5" Type="http://schemas.openxmlformats.org/officeDocument/2006/relationships/image" Target="../media/image89.png"/><Relationship Id="rId6" Type="http://schemas.openxmlformats.org/officeDocument/2006/relationships/image" Target="../media/image9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 Id="rId3" Type="http://schemas.openxmlformats.org/officeDocument/2006/relationships/hyperlink" Target="https://arxiv.org/abs/1703.01041" TargetMode="External"/><Relationship Id="rId4" Type="http://schemas.openxmlformats.org/officeDocument/2006/relationships/hyperlink" Target="https://ai.googleblog.com/2017/05/using-machine-learning-to-explore.html" TargetMode="External"/><Relationship Id="rId5" Type="http://schemas.openxmlformats.org/officeDocument/2006/relationships/image" Target="../media/image10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 Id="rId3" Type="http://schemas.openxmlformats.org/officeDocument/2006/relationships/hyperlink" Target="https://arxiv.org/abs/1707.07012" TargetMode="External"/><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5.xml"/><Relationship Id="rId3" Type="http://schemas.openxmlformats.org/officeDocument/2006/relationships/hyperlink" Target="http://proceedings.mlr.press/v97/tan19a.html" TargetMode="External"/><Relationship Id="rId4" Type="http://schemas.openxmlformats.org/officeDocument/2006/relationships/hyperlink" Target="https://ai.googleblog.com/2019/05/efficientnet-improving-accuracy-and.html" TargetMode="External"/><Relationship Id="rId5"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6.xml"/><Relationship Id="rId3" Type="http://schemas.openxmlformats.org/officeDocument/2006/relationships/hyperlink" Target="http://proceedings.mlr.press/v97/tan19a.html" TargetMode="External"/><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7.xml"/><Relationship Id="rId3" Type="http://schemas.openxmlformats.org/officeDocument/2006/relationships/hyperlink" Target="https://arxiv.org/abs/1906.02243" TargetMode="External"/><Relationship Id="rId4" Type="http://schemas.openxmlformats.org/officeDocument/2006/relationships/hyperlink" Target="https://twitter.com/strubell/status/1129408199478661120" TargetMode="External"/><Relationship Id="rId5" Type="http://schemas.openxmlformats.org/officeDocument/2006/relationships/image" Target="../media/image91.png"/><Relationship Id="rId6" Type="http://schemas.openxmlformats.org/officeDocument/2006/relationships/image" Target="../media/image9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 Id="rId3" Type="http://schemas.openxmlformats.org/officeDocument/2006/relationships/hyperlink" Target="https://slideslive.com/38917526/an-overview-of-googles-work-on-automl-and-future-directions?locale=en" TargetMode="External"/><Relationship Id="rId4" Type="http://schemas.openxmlformats.org/officeDocument/2006/relationships/hyperlink" Target="https://slideslive.com/38917526/an-overview-of-googles-work-on-automl-and-future-directions?locale=en" TargetMode="External"/><Relationship Id="rId5" Type="http://schemas.openxmlformats.org/officeDocument/2006/relationships/image" Target="../media/image10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9.xml"/><Relationship Id="rId3" Type="http://schemas.openxmlformats.org/officeDocument/2006/relationships/image" Target="../media/image102.png"/><Relationship Id="rId4" Type="http://schemas.openxmlformats.org/officeDocument/2006/relationships/hyperlink" Target="https://paperswithcode.com/sota/image-classification-on-imagen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hyperlink" Target="http://cs.nyu.edu/~fergus/pmwiki/pmwiki.php" TargetMode="External"/><Relationship Id="rId5" Type="http://schemas.openxmlformats.org/officeDocument/2006/relationships/image" Target="../media/image5.png"/><Relationship Id="rId6" Type="http://schemas.openxmlformats.org/officeDocument/2006/relationships/hyperlink" Target="https://arxiv.org/abs/1409.0575" TargetMode="External"/><Relationship Id="rId7" Type="http://schemas.openxmlformats.org/officeDocument/2006/relationships/hyperlink" Target="http://www.image-net.org/challenges/LSVR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0.xml"/><Relationship Id="rId3" Type="http://schemas.openxmlformats.org/officeDocument/2006/relationships/hyperlink" Target="https://arxiv.org/abs/1911.04252" TargetMode="External"/><Relationship Id="rId4" Type="http://schemas.openxmlformats.org/officeDocument/2006/relationships/hyperlink" Target="https://github.com/tensorflow/tpu/tree/master/models/official/efficientnet" TargetMode="External"/><Relationship Id="rId5" Type="http://schemas.openxmlformats.org/officeDocument/2006/relationships/hyperlink" Target="https://twitter.com/quocleix/status/1227357027640299521" TargetMode="External"/><Relationship Id="rId6" Type="http://schemas.openxmlformats.org/officeDocument/2006/relationships/image" Target="../media/image10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1.xml"/><Relationship Id="rId3" Type="http://schemas.openxmlformats.org/officeDocument/2006/relationships/image" Target="../media/image9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arxiv.org/abs/1311.2901" TargetMode="External"/><Relationship Id="rId4" Type="http://schemas.openxmlformats.org/officeDocument/2006/relationships/image" Target="../media/image13.png"/><Relationship Id="rId5" Type="http://schemas.openxmlformats.org/officeDocument/2006/relationships/image" Target="../media/image6.jpg"/><Relationship Id="rId6" Type="http://schemas.openxmlformats.org/officeDocument/2006/relationships/image" Target="../media/image8.gif"/><Relationship Id="rId7"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arxiv.org/abs/1311.2901"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3"/>
          <p:cNvSpPr/>
          <p:nvPr/>
        </p:nvSpPr>
        <p:spPr>
          <a:xfrm>
            <a:off x="-15875" y="1438275"/>
            <a:ext cx="9159900" cy="2121600"/>
          </a:xfrm>
          <a:prstGeom prst="rect">
            <a:avLst/>
          </a:prstGeom>
          <a:solidFill>
            <a:srgbClr val="00B4F1"/>
          </a:solidFill>
          <a:ln>
            <a:noFill/>
          </a:ln>
        </p:spPr>
        <p:txBody>
          <a:bodyPr anchorCtr="0" anchor="ctr" bIns="45700" lIns="91425" spcFirstLastPara="1" rIns="91425" wrap="square" tIns="45700">
            <a:noAutofit/>
          </a:bodyPr>
          <a:lstStyle/>
          <a:p>
            <a:pPr indent="0" lvl="0" marL="533400" marR="0" rtl="0" algn="l">
              <a:spcBef>
                <a:spcPts val="0"/>
              </a:spcBef>
              <a:spcAft>
                <a:spcPts val="0"/>
              </a:spcAft>
              <a:buNone/>
            </a:pPr>
            <a:r>
              <a:rPr b="1" lang="en">
                <a:solidFill>
                  <a:srgbClr val="FFFFFF"/>
                </a:solidFill>
              </a:rPr>
              <a:t>Lecture 4a</a:t>
            </a:r>
            <a:endParaRPr b="1">
              <a:solidFill>
                <a:srgbClr val="FFFFFF"/>
              </a:solidFill>
            </a:endParaRPr>
          </a:p>
          <a:p>
            <a:pPr indent="0" lvl="0" marL="533400" marR="0" rtl="0" algn="l">
              <a:spcBef>
                <a:spcPts val="0"/>
              </a:spcBef>
              <a:spcAft>
                <a:spcPts val="0"/>
              </a:spcAft>
              <a:buSzPts val="1100"/>
              <a:buNone/>
            </a:pPr>
            <a:r>
              <a:rPr b="1" lang="en" sz="3500">
                <a:solidFill>
                  <a:srgbClr val="FFFFFF"/>
                </a:solidFill>
              </a:rPr>
              <a:t>Neural Architectures </a:t>
            </a:r>
            <a:endParaRPr b="1" sz="3500">
              <a:solidFill>
                <a:srgbClr val="FFFFFF"/>
              </a:solidFill>
            </a:endParaRPr>
          </a:p>
          <a:p>
            <a:pPr indent="0" lvl="0" marL="533400" marR="0" rtl="0" algn="l">
              <a:spcBef>
                <a:spcPts val="0"/>
              </a:spcBef>
              <a:spcAft>
                <a:spcPts val="0"/>
              </a:spcAft>
              <a:buSzPts val="1100"/>
              <a:buNone/>
            </a:pPr>
            <a:r>
              <a:rPr b="1" lang="en" sz="3500">
                <a:solidFill>
                  <a:srgbClr val="FFFFFF"/>
                </a:solidFill>
              </a:rPr>
              <a:t>from Imagenet</a:t>
            </a:r>
            <a:endParaRPr b="1" sz="3500">
              <a:solidFill>
                <a:srgbClr val="FFFFFF"/>
              </a:solidFill>
            </a:endParaRPr>
          </a:p>
        </p:txBody>
      </p:sp>
      <p:sp>
        <p:nvSpPr>
          <p:cNvPr id="129" name="Google Shape;129;p33"/>
          <p:cNvSpPr txBox="1"/>
          <p:nvPr/>
        </p:nvSpPr>
        <p:spPr>
          <a:xfrm>
            <a:off x="546100" y="3205500"/>
            <a:ext cx="61773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chemeClr val="lt1"/>
                </a:solidFill>
                <a:latin typeface="Arial"/>
                <a:ea typeface="Arial"/>
                <a:cs typeface="Arial"/>
                <a:sym typeface="Arial"/>
              </a:rPr>
              <a:t>Master in Big Data Solutions 20</a:t>
            </a:r>
            <a:r>
              <a:rPr b="1" lang="en">
                <a:solidFill>
                  <a:schemeClr val="lt1"/>
                </a:solidFill>
              </a:rPr>
              <a:t>20</a:t>
            </a:r>
            <a:r>
              <a:rPr b="1" i="0" lang="en" sz="1400" u="none" cap="none" strike="noStrike">
                <a:solidFill>
                  <a:schemeClr val="lt1"/>
                </a:solidFill>
                <a:latin typeface="Arial"/>
                <a:ea typeface="Arial"/>
                <a:cs typeface="Arial"/>
                <a:sym typeface="Arial"/>
              </a:rPr>
              <a:t>-20</a:t>
            </a:r>
            <a:r>
              <a:rPr b="1" lang="en">
                <a:solidFill>
                  <a:schemeClr val="lt1"/>
                </a:solidFill>
              </a:rPr>
              <a:t>21</a:t>
            </a:r>
            <a:r>
              <a:rPr b="1" i="0" lang="en" sz="1400" u="none" cap="none" strike="noStrike">
                <a:solidFill>
                  <a:schemeClr val="lt1"/>
                </a:solidFill>
                <a:latin typeface="Arial"/>
                <a:ea typeface="Arial"/>
                <a:cs typeface="Arial"/>
                <a:sym typeface="Arial"/>
              </a:rPr>
              <a:t> - Artificial Intelligence</a:t>
            </a:r>
            <a:endParaRPr/>
          </a:p>
        </p:txBody>
      </p:sp>
      <p:pic>
        <p:nvPicPr>
          <p:cNvPr descr="Logo-BTS.jpg" id="130" name="Google Shape;130;p33"/>
          <p:cNvPicPr preferRelativeResize="0"/>
          <p:nvPr/>
        </p:nvPicPr>
        <p:blipFill rotWithShape="1">
          <a:blip r:embed="rId3">
            <a:alphaModFix/>
          </a:blip>
          <a:srcRect b="0" l="0" r="0" t="0"/>
          <a:stretch/>
        </p:blipFill>
        <p:spPr>
          <a:xfrm>
            <a:off x="127000" y="177403"/>
            <a:ext cx="1650206" cy="365522"/>
          </a:xfrm>
          <a:prstGeom prst="rect">
            <a:avLst/>
          </a:prstGeom>
          <a:noFill/>
          <a:ln>
            <a:noFill/>
          </a:ln>
        </p:spPr>
      </p:pic>
      <p:pic>
        <p:nvPicPr>
          <p:cNvPr id="131" name="Google Shape;131;p33"/>
          <p:cNvPicPr preferRelativeResize="0"/>
          <p:nvPr/>
        </p:nvPicPr>
        <p:blipFill rotWithShape="1">
          <a:blip r:embed="rId4">
            <a:alphaModFix/>
          </a:blip>
          <a:srcRect b="0" l="0" r="0" t="0"/>
          <a:stretch/>
        </p:blipFill>
        <p:spPr>
          <a:xfrm>
            <a:off x="7426767" y="2049660"/>
            <a:ext cx="898922" cy="898922"/>
          </a:xfrm>
          <a:prstGeom prst="rect">
            <a:avLst/>
          </a:prstGeom>
          <a:noFill/>
          <a:ln>
            <a:noFill/>
          </a:ln>
        </p:spPr>
      </p:pic>
      <p:sp>
        <p:nvSpPr>
          <p:cNvPr id="132" name="Google Shape;132;p33"/>
          <p:cNvSpPr txBox="1"/>
          <p:nvPr/>
        </p:nvSpPr>
        <p:spPr>
          <a:xfrm>
            <a:off x="2476864" y="3960410"/>
            <a:ext cx="1690200" cy="459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 sz="1200">
                <a:solidFill>
                  <a:srgbClr val="000000"/>
                </a:solidFill>
                <a:latin typeface="Arial"/>
                <a:ea typeface="Arial"/>
                <a:cs typeface="Arial"/>
                <a:sym typeface="Arial"/>
              </a:rPr>
              <a:t>Xavier Giró</a:t>
            </a:r>
            <a:endParaRPr i="1" sz="1200">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lang="en" sz="1200">
                <a:solidFill>
                  <a:srgbClr val="000000"/>
                </a:solidFill>
                <a:latin typeface="Arial"/>
                <a:ea typeface="Arial"/>
                <a:cs typeface="Arial"/>
                <a:sym typeface="Arial"/>
              </a:rPr>
              <a:t>xavier.giro@bts.tech</a:t>
            </a:r>
            <a:endParaRPr sz="1200">
              <a:solidFill>
                <a:srgbClr val="000000"/>
              </a:solidFill>
              <a:latin typeface="Arial"/>
              <a:ea typeface="Arial"/>
              <a:cs typeface="Arial"/>
              <a:sym typeface="Arial"/>
            </a:endParaRPr>
          </a:p>
        </p:txBody>
      </p:sp>
      <p:pic>
        <p:nvPicPr>
          <p:cNvPr id="133" name="Google Shape;133;p33"/>
          <p:cNvPicPr preferRelativeResize="0"/>
          <p:nvPr/>
        </p:nvPicPr>
        <p:blipFill>
          <a:blip r:embed="rId5">
            <a:alphaModFix/>
          </a:blip>
          <a:stretch>
            <a:fillRect/>
          </a:stretch>
        </p:blipFill>
        <p:spPr>
          <a:xfrm>
            <a:off x="546100" y="3559863"/>
            <a:ext cx="1543500" cy="15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6" name="Google Shape;226;p42"/>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Challenge: 2013</a:t>
            </a:r>
            <a:endParaRPr>
              <a:solidFill>
                <a:srgbClr val="2980B9"/>
              </a:solidFill>
            </a:endParaRPr>
          </a:p>
        </p:txBody>
      </p:sp>
      <p:sp>
        <p:nvSpPr>
          <p:cNvPr id="227" name="Google Shape;227;p42"/>
          <p:cNvSpPr txBox="1"/>
          <p:nvPr/>
        </p:nvSpPr>
        <p:spPr>
          <a:xfrm>
            <a:off x="4835175" y="1126063"/>
            <a:ext cx="32661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A81BA"/>
                </a:solidFill>
              </a:rPr>
              <a:t>ImageNet Classification 2013</a:t>
            </a:r>
            <a:endParaRPr sz="1800">
              <a:solidFill>
                <a:srgbClr val="3A81BA"/>
              </a:solidFill>
            </a:endParaRPr>
          </a:p>
        </p:txBody>
      </p:sp>
      <p:pic>
        <p:nvPicPr>
          <p:cNvPr descr="Captura de pantalla 2015-03-06 a les 19.53.35.png" id="228" name="Google Shape;228;p42"/>
          <p:cNvPicPr preferRelativeResize="0"/>
          <p:nvPr/>
        </p:nvPicPr>
        <p:blipFill>
          <a:blip r:embed="rId3">
            <a:alphaModFix/>
          </a:blip>
          <a:stretch>
            <a:fillRect/>
          </a:stretch>
        </p:blipFill>
        <p:spPr>
          <a:xfrm>
            <a:off x="3610475" y="1641225"/>
            <a:ext cx="5284999" cy="2865251"/>
          </a:xfrm>
          <a:prstGeom prst="rect">
            <a:avLst/>
          </a:prstGeom>
          <a:noFill/>
          <a:ln>
            <a:noFill/>
          </a:ln>
        </p:spPr>
      </p:pic>
      <p:sp>
        <p:nvSpPr>
          <p:cNvPr id="229" name="Google Shape;229;p42"/>
          <p:cNvSpPr/>
          <p:nvPr/>
        </p:nvSpPr>
        <p:spPr>
          <a:xfrm>
            <a:off x="4371125" y="2460925"/>
            <a:ext cx="1016100" cy="714000"/>
          </a:xfrm>
          <a:prstGeom prst="downArrow">
            <a:avLst>
              <a:gd fmla="val 50000" name="adj1"/>
              <a:gd fmla="val 50000" name="adj2"/>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pic>
        <p:nvPicPr>
          <p:cNvPr descr="imagenet_logo.png" id="230" name="Google Shape;230;p42"/>
          <p:cNvPicPr preferRelativeResize="0"/>
          <p:nvPr/>
        </p:nvPicPr>
        <p:blipFill>
          <a:blip r:embed="rId4">
            <a:alphaModFix/>
          </a:blip>
          <a:stretch>
            <a:fillRect/>
          </a:stretch>
        </p:blipFill>
        <p:spPr>
          <a:xfrm>
            <a:off x="247693" y="767103"/>
            <a:ext cx="2254664" cy="358977"/>
          </a:xfrm>
          <a:prstGeom prst="rect">
            <a:avLst/>
          </a:prstGeom>
          <a:noFill/>
          <a:ln>
            <a:noFill/>
          </a:ln>
        </p:spPr>
      </p:pic>
      <p:pic>
        <p:nvPicPr>
          <p:cNvPr descr="clarifai-large.png" id="231" name="Google Shape;231;p42"/>
          <p:cNvPicPr preferRelativeResize="0"/>
          <p:nvPr/>
        </p:nvPicPr>
        <p:blipFill>
          <a:blip r:embed="rId5">
            <a:alphaModFix/>
          </a:blip>
          <a:stretch>
            <a:fillRect/>
          </a:stretch>
        </p:blipFill>
        <p:spPr>
          <a:xfrm>
            <a:off x="1082225" y="3417875"/>
            <a:ext cx="1566151" cy="531900"/>
          </a:xfrm>
          <a:prstGeom prst="rect">
            <a:avLst/>
          </a:prstGeom>
          <a:noFill/>
          <a:ln>
            <a:noFill/>
          </a:ln>
        </p:spPr>
      </p:pic>
      <p:pic>
        <p:nvPicPr>
          <p:cNvPr descr="Matt-Zeiler-with-Clarifai-team.jpg" id="232" name="Google Shape;232;p42"/>
          <p:cNvPicPr preferRelativeResize="0"/>
          <p:nvPr/>
        </p:nvPicPr>
        <p:blipFill>
          <a:blip r:embed="rId6">
            <a:alphaModFix/>
          </a:blip>
          <a:stretch>
            <a:fillRect/>
          </a:stretch>
        </p:blipFill>
        <p:spPr>
          <a:xfrm>
            <a:off x="426200" y="1368200"/>
            <a:ext cx="2878200" cy="1918800"/>
          </a:xfrm>
          <a:prstGeom prst="rect">
            <a:avLst/>
          </a:prstGeom>
          <a:noFill/>
          <a:ln>
            <a:noFill/>
          </a:ln>
        </p:spPr>
      </p:pic>
      <p:sp>
        <p:nvSpPr>
          <p:cNvPr id="233" name="Google Shape;233;p42"/>
          <p:cNvSpPr txBox="1"/>
          <p:nvPr/>
        </p:nvSpPr>
        <p:spPr>
          <a:xfrm>
            <a:off x="42225" y="4668050"/>
            <a:ext cx="83067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Russakovsky, Olga, Jia Deng, Hao Su, Jonathan Krause, Sanjeev Satheesh, Sean Ma, Zhiheng Huang et al. </a:t>
            </a:r>
            <a:r>
              <a:rPr lang="en" sz="1200" u="sng">
                <a:solidFill>
                  <a:srgbClr val="1155CC"/>
                </a:solidFill>
                <a:highlight>
                  <a:srgbClr val="FFFFFF"/>
                </a:highlight>
                <a:hlinkClick r:id="rId7">
                  <a:extLst>
                    <a:ext uri="{A12FA001-AC4F-418D-AE19-62706E023703}">
                      <ahyp:hlinkClr val="tx"/>
                    </a:ext>
                  </a:extLst>
                </a:hlinkClick>
              </a:rPr>
              <a:t>"Imagenet large scale visual recognition challenge."</a:t>
            </a:r>
            <a:r>
              <a:rPr lang="en" sz="1200">
                <a:solidFill>
                  <a:srgbClr val="222222"/>
                </a:solidFill>
                <a:highlight>
                  <a:srgbClr val="FFFFFF"/>
                </a:highlight>
              </a:rPr>
              <a:t> IJCV 2015. </a:t>
            </a:r>
            <a:r>
              <a:rPr lang="en" sz="1200" u="sng">
                <a:solidFill>
                  <a:srgbClr val="1155CC"/>
                </a:solidFill>
                <a:highlight>
                  <a:srgbClr val="FFFFFF"/>
                </a:highlight>
                <a:hlinkClick r:id="rId8">
                  <a:extLst>
                    <a:ext uri="{A12FA001-AC4F-418D-AE19-62706E023703}">
                      <ahyp:hlinkClr val="tx"/>
                    </a:ext>
                  </a:extLst>
                </a:hlinkClick>
              </a:rPr>
              <a:t>[web]</a:t>
            </a:r>
            <a:endParaRPr sz="1200"/>
          </a:p>
          <a:p>
            <a:pPr indent="0" lvl="0" marL="0" rtl="0" algn="l">
              <a:spcBef>
                <a:spcPts val="0"/>
              </a:spcBef>
              <a:spcAft>
                <a:spcPts val="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43"/>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Challenge: 2014</a:t>
            </a:r>
            <a:endParaRPr>
              <a:solidFill>
                <a:srgbClr val="2980B9"/>
              </a:solidFill>
            </a:endParaRPr>
          </a:p>
        </p:txBody>
      </p:sp>
      <p:pic>
        <p:nvPicPr>
          <p:cNvPr descr="ILSVRC-Figure2.png" id="240" name="Google Shape;240;p43"/>
          <p:cNvPicPr preferRelativeResize="0"/>
          <p:nvPr/>
        </p:nvPicPr>
        <p:blipFill rotWithShape="1">
          <a:blip r:embed="rId3">
            <a:alphaModFix/>
          </a:blip>
          <a:srcRect b="0" l="0" r="0" t="16415"/>
          <a:stretch/>
        </p:blipFill>
        <p:spPr>
          <a:xfrm>
            <a:off x="1171300" y="757525"/>
            <a:ext cx="5669280" cy="3950498"/>
          </a:xfrm>
          <a:prstGeom prst="rect">
            <a:avLst/>
          </a:prstGeom>
          <a:noFill/>
          <a:ln>
            <a:noFill/>
          </a:ln>
        </p:spPr>
      </p:pic>
      <p:sp>
        <p:nvSpPr>
          <p:cNvPr id="241" name="Google Shape;241;p43"/>
          <p:cNvSpPr txBox="1"/>
          <p:nvPr/>
        </p:nvSpPr>
        <p:spPr>
          <a:xfrm>
            <a:off x="132375" y="4745200"/>
            <a:ext cx="8424300" cy="3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NVIDIA, </a:t>
            </a:r>
            <a:r>
              <a:rPr lang="en" u="sng">
                <a:solidFill>
                  <a:srgbClr val="1155CC"/>
                </a:solidFill>
                <a:hlinkClick r:id="rId4">
                  <a:extLst>
                    <a:ext uri="{A12FA001-AC4F-418D-AE19-62706E023703}">
                      <ahyp:hlinkClr val="tx"/>
                    </a:ext>
                  </a:extLst>
                </a:hlinkClick>
              </a:rPr>
              <a:t>“NVIDIA and IBM CLoud Support ImageNet Large Scale Visual Recognition Challenge”</a:t>
            </a:r>
            <a:r>
              <a:rPr lang="en"/>
              <a:t> (2015)</a:t>
            </a:r>
            <a:endParaRPr/>
          </a:p>
        </p:txBody>
      </p:sp>
      <p:pic>
        <p:nvPicPr>
          <p:cNvPr id="242" name="Google Shape;242;p43"/>
          <p:cNvPicPr preferRelativeResize="0"/>
          <p:nvPr/>
        </p:nvPicPr>
        <p:blipFill>
          <a:blip r:embed="rId5">
            <a:alphaModFix/>
          </a:blip>
          <a:stretch>
            <a:fillRect/>
          </a:stretch>
        </p:blipFill>
        <p:spPr>
          <a:xfrm>
            <a:off x="6942200" y="2216900"/>
            <a:ext cx="1965875" cy="1255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44"/>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Challenge: 2014</a:t>
            </a:r>
            <a:endParaRPr>
              <a:solidFill>
                <a:srgbClr val="2980B9"/>
              </a:solidFill>
            </a:endParaRPr>
          </a:p>
        </p:txBody>
      </p:sp>
      <p:pic>
        <p:nvPicPr>
          <p:cNvPr descr="CZlPMaBWIAAI6zA.jpg:large" id="249" name="Google Shape;249;p44"/>
          <p:cNvPicPr preferRelativeResize="0"/>
          <p:nvPr/>
        </p:nvPicPr>
        <p:blipFill>
          <a:blip r:embed="rId3">
            <a:alphaModFix/>
          </a:blip>
          <a:stretch>
            <a:fillRect/>
          </a:stretch>
        </p:blipFill>
        <p:spPr>
          <a:xfrm>
            <a:off x="3234625" y="701300"/>
            <a:ext cx="1931425" cy="4372749"/>
          </a:xfrm>
          <a:prstGeom prst="rect">
            <a:avLst/>
          </a:prstGeom>
          <a:noFill/>
          <a:ln>
            <a:noFill/>
          </a:ln>
        </p:spPr>
      </p:pic>
      <p:pic>
        <p:nvPicPr>
          <p:cNvPr descr="Captura de pantalla 2016-03-27 a les 11.43.56.png" id="250" name="Google Shape;250;p44"/>
          <p:cNvPicPr preferRelativeResize="0"/>
          <p:nvPr/>
        </p:nvPicPr>
        <p:blipFill rotWithShape="1">
          <a:blip r:embed="rId4">
            <a:alphaModFix/>
          </a:blip>
          <a:srcRect b="50513" l="0" r="52563" t="1046"/>
          <a:stretch/>
        </p:blipFill>
        <p:spPr>
          <a:xfrm>
            <a:off x="861575" y="1359975"/>
            <a:ext cx="1024725" cy="2491599"/>
          </a:xfrm>
          <a:prstGeom prst="rect">
            <a:avLst/>
          </a:prstGeom>
          <a:noFill/>
          <a:ln>
            <a:noFill/>
          </a:ln>
        </p:spPr>
      </p:pic>
      <p:sp>
        <p:nvSpPr>
          <p:cNvPr id="251" name="Google Shape;251;p44"/>
          <p:cNvSpPr/>
          <p:nvPr/>
        </p:nvSpPr>
        <p:spPr>
          <a:xfrm>
            <a:off x="2253800" y="2149775"/>
            <a:ext cx="848400" cy="912000"/>
          </a:xfrm>
          <a:prstGeom prst="rightArrow">
            <a:avLst>
              <a:gd fmla="val 50000" name="adj1"/>
              <a:gd fmla="val 50000" name="adj2"/>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4"/>
          <p:cNvSpPr/>
          <p:nvPr/>
        </p:nvSpPr>
        <p:spPr>
          <a:xfrm>
            <a:off x="5236000" y="2240050"/>
            <a:ext cx="848400" cy="912000"/>
          </a:xfrm>
          <a:prstGeom prst="rightArrow">
            <a:avLst>
              <a:gd fmla="val 50000" name="adj1"/>
              <a:gd fmla="val 50000" name="adj2"/>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ooglenet.jpg" id="253" name="Google Shape;253;p44"/>
          <p:cNvPicPr preferRelativeResize="0"/>
          <p:nvPr/>
        </p:nvPicPr>
        <p:blipFill>
          <a:blip r:embed="rId5">
            <a:alphaModFix/>
          </a:blip>
          <a:stretch>
            <a:fillRect/>
          </a:stretch>
        </p:blipFill>
        <p:spPr>
          <a:xfrm>
            <a:off x="6153819" y="34025"/>
            <a:ext cx="1415187" cy="5143503"/>
          </a:xfrm>
          <a:prstGeom prst="rect">
            <a:avLst/>
          </a:prstGeom>
          <a:noFill/>
          <a:ln>
            <a:noFill/>
          </a:ln>
        </p:spPr>
      </p:pic>
      <p:pic>
        <p:nvPicPr>
          <p:cNvPr descr="Captura de pantalla 2016-03-28 a les 13.09.49.png" id="254" name="Google Shape;254;p44"/>
          <p:cNvPicPr preferRelativeResize="0"/>
          <p:nvPr/>
        </p:nvPicPr>
        <p:blipFill>
          <a:blip r:embed="rId6">
            <a:alphaModFix/>
          </a:blip>
          <a:stretch>
            <a:fillRect/>
          </a:stretch>
        </p:blipFill>
        <p:spPr>
          <a:xfrm>
            <a:off x="7586638" y="34025"/>
            <a:ext cx="9525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45"/>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GoogleNet (Inception)</a:t>
            </a:r>
            <a:endParaRPr>
              <a:solidFill>
                <a:srgbClr val="2980B9"/>
              </a:solidFill>
            </a:endParaRPr>
          </a:p>
        </p:txBody>
      </p:sp>
      <p:pic>
        <p:nvPicPr>
          <p:cNvPr descr="GoogLeNet team: Christian Szegedy, Going Deeper With Convolutions&#10;&#10;ImageNet Large Scale Visual Recognition Challenge workshop at the European Conference on Computer Vision 2014&#10;http://www.image-net.org/challenges/LSVRC/2014/eccv2014" id="261" name="Google Shape;261;p45" title="ILSVRC2014: GoogLeNet">
            <a:hlinkClick r:id="rId3"/>
          </p:cNvPr>
          <p:cNvPicPr preferRelativeResize="0"/>
          <p:nvPr/>
        </p:nvPicPr>
        <p:blipFill>
          <a:blip r:embed="rId4">
            <a:alphaModFix/>
          </a:blip>
          <a:stretch>
            <a:fillRect/>
          </a:stretch>
        </p:blipFill>
        <p:spPr>
          <a:xfrm>
            <a:off x="344625" y="645450"/>
            <a:ext cx="5019275" cy="3764450"/>
          </a:xfrm>
          <a:prstGeom prst="rect">
            <a:avLst/>
          </a:prstGeom>
          <a:noFill/>
          <a:ln>
            <a:noFill/>
          </a:ln>
        </p:spPr>
      </p:pic>
      <p:sp>
        <p:nvSpPr>
          <p:cNvPr id="262" name="Google Shape;262;p45"/>
          <p:cNvSpPr txBox="1"/>
          <p:nvPr/>
        </p:nvSpPr>
        <p:spPr>
          <a:xfrm>
            <a:off x="0" y="4576275"/>
            <a:ext cx="86484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rPr>
              <a:t>#Inception</a:t>
            </a:r>
            <a:r>
              <a:rPr lang="en" sz="1200">
                <a:solidFill>
                  <a:srgbClr val="222222"/>
                </a:solidFill>
                <a:highlight>
                  <a:srgbClr val="FFFFFF"/>
                </a:highlight>
              </a:rPr>
              <a:t> Szegedy, Christian, Wei Liu, Yangqing Jia, Pierre Sermanet, Scott Reed, Dragomir Anguelov, Dumitru Erhan, Vincent Vanhoucke, and Andrew Rabinovich. </a:t>
            </a:r>
            <a:r>
              <a:rPr lang="en" sz="1200" u="sng">
                <a:solidFill>
                  <a:srgbClr val="1155CC"/>
                </a:solidFill>
                <a:highlight>
                  <a:srgbClr val="FFFFFF"/>
                </a:highlight>
                <a:hlinkClick r:id="rId5">
                  <a:extLst>
                    <a:ext uri="{A12FA001-AC4F-418D-AE19-62706E023703}">
                      <ahyp:hlinkClr val="tx"/>
                    </a:ext>
                  </a:extLst>
                </a:hlinkClick>
              </a:rPr>
              <a:t>"Going deeper with convolutions."</a:t>
            </a:r>
            <a:r>
              <a:rPr lang="en" sz="1200">
                <a:solidFill>
                  <a:srgbClr val="222222"/>
                </a:solidFill>
                <a:highlight>
                  <a:srgbClr val="FFFFFF"/>
                </a:highlight>
              </a:rPr>
              <a:t> CVPR 2015. </a:t>
            </a:r>
            <a:r>
              <a:rPr lang="en" sz="1200" u="sng">
                <a:solidFill>
                  <a:srgbClr val="1155CC"/>
                </a:solidFill>
                <a:hlinkClick r:id="rId6">
                  <a:extLst>
                    <a:ext uri="{A12FA001-AC4F-418D-AE19-62706E023703}">
                      <ahyp:hlinkClr val="tx"/>
                    </a:ext>
                  </a:extLst>
                </a:hlinkClick>
              </a:rPr>
              <a:t>[video]</a:t>
            </a:r>
            <a:r>
              <a:rPr lang="en" sz="1200">
                <a:solidFill>
                  <a:srgbClr val="000000"/>
                </a:solidFill>
              </a:rPr>
              <a:t> </a:t>
            </a:r>
            <a:r>
              <a:rPr lang="en" sz="1200" u="sng">
                <a:solidFill>
                  <a:srgbClr val="1155CC"/>
                </a:solidFill>
                <a:hlinkClick r:id="rId7">
                  <a:extLst>
                    <a:ext uri="{A12FA001-AC4F-418D-AE19-62706E023703}">
                      <ahyp:hlinkClr val="tx"/>
                    </a:ext>
                  </a:extLst>
                </a:hlinkClick>
              </a:rPr>
              <a:t>[slides]</a:t>
            </a:r>
            <a:r>
              <a:rPr lang="en" sz="1200">
                <a:solidFill>
                  <a:srgbClr val="222222"/>
                </a:solidFill>
                <a:highlight>
                  <a:srgbClr val="FFFFFF"/>
                </a:highlight>
              </a:rPr>
              <a:t> </a:t>
            </a:r>
            <a:r>
              <a:rPr lang="en" sz="1200" u="sng">
                <a:solidFill>
                  <a:srgbClr val="1155CC"/>
                </a:solidFill>
                <a:highlight>
                  <a:srgbClr val="FFFFFF"/>
                </a:highlight>
                <a:hlinkClick r:id="rId8">
                  <a:extLst>
                    <a:ext uri="{A12FA001-AC4F-418D-AE19-62706E023703}">
                      <ahyp:hlinkClr val="tx"/>
                    </a:ext>
                  </a:extLst>
                </a:hlinkClick>
              </a:rPr>
              <a:t>[poster]</a:t>
            </a:r>
            <a:endParaRPr sz="1200"/>
          </a:p>
        </p:txBody>
      </p:sp>
      <p:pic>
        <p:nvPicPr>
          <p:cNvPr descr="google.jpg" id="263" name="Google Shape;263;p45"/>
          <p:cNvPicPr preferRelativeResize="0"/>
          <p:nvPr/>
        </p:nvPicPr>
        <p:blipFill rotWithShape="1">
          <a:blip r:embed="rId9">
            <a:alphaModFix/>
          </a:blip>
          <a:srcRect b="36626" l="0" r="0" t="25113"/>
          <a:stretch/>
        </p:blipFill>
        <p:spPr>
          <a:xfrm>
            <a:off x="5636800" y="769825"/>
            <a:ext cx="3361604" cy="857400"/>
          </a:xfrm>
          <a:prstGeom prst="rect">
            <a:avLst/>
          </a:prstGeom>
          <a:noFill/>
          <a:ln>
            <a:noFill/>
          </a:ln>
        </p:spPr>
      </p:pic>
      <p:pic>
        <p:nvPicPr>
          <p:cNvPr descr="bluesealhires.jpg" id="264" name="Google Shape;264;p45"/>
          <p:cNvPicPr preferRelativeResize="0"/>
          <p:nvPr/>
        </p:nvPicPr>
        <p:blipFill>
          <a:blip r:embed="rId10">
            <a:alphaModFix/>
          </a:blip>
          <a:stretch>
            <a:fillRect/>
          </a:stretch>
        </p:blipFill>
        <p:spPr>
          <a:xfrm>
            <a:off x="5824225" y="1867769"/>
            <a:ext cx="1178824" cy="1178802"/>
          </a:xfrm>
          <a:prstGeom prst="rect">
            <a:avLst/>
          </a:prstGeom>
          <a:noFill/>
          <a:ln>
            <a:noFill/>
          </a:ln>
        </p:spPr>
      </p:pic>
      <p:pic>
        <p:nvPicPr>
          <p:cNvPr descr="touch-icon-ipad-retina.png" id="265" name="Google Shape;265;p45"/>
          <p:cNvPicPr preferRelativeResize="0"/>
          <p:nvPr/>
        </p:nvPicPr>
        <p:blipFill>
          <a:blip r:embed="rId11">
            <a:alphaModFix/>
          </a:blip>
          <a:stretch>
            <a:fillRect/>
          </a:stretch>
        </p:blipFill>
        <p:spPr>
          <a:xfrm>
            <a:off x="7405650" y="1835738"/>
            <a:ext cx="1242875" cy="1242875"/>
          </a:xfrm>
          <a:prstGeom prst="rect">
            <a:avLst/>
          </a:prstGeom>
          <a:noFill/>
          <a:ln>
            <a:noFill/>
          </a:ln>
        </p:spPr>
      </p:pic>
      <p:pic>
        <p:nvPicPr>
          <p:cNvPr descr="Leaper_Above_Small_LG.jpg" id="266" name="Google Shape;266;p45"/>
          <p:cNvPicPr preferRelativeResize="0"/>
          <p:nvPr/>
        </p:nvPicPr>
        <p:blipFill rotWithShape="1">
          <a:blip r:embed="rId12">
            <a:alphaModFix/>
          </a:blip>
          <a:srcRect b="15955" l="0" r="0" t="14672"/>
          <a:stretch/>
        </p:blipFill>
        <p:spPr>
          <a:xfrm>
            <a:off x="6148514" y="3287162"/>
            <a:ext cx="2570035" cy="1001838"/>
          </a:xfrm>
          <a:prstGeom prst="rect">
            <a:avLst/>
          </a:prstGeom>
          <a:noFill/>
          <a:ln>
            <a:noFill/>
          </a:ln>
        </p:spPr>
      </p:pic>
      <p:pic>
        <p:nvPicPr>
          <p:cNvPr id="267" name="Google Shape;267;p45"/>
          <p:cNvPicPr preferRelativeResize="0"/>
          <p:nvPr/>
        </p:nvPicPr>
        <p:blipFill>
          <a:blip r:embed="rId13">
            <a:alphaModFix/>
          </a:blip>
          <a:stretch>
            <a:fillRect/>
          </a:stretch>
        </p:blipFill>
        <p:spPr>
          <a:xfrm>
            <a:off x="8789853" y="0"/>
            <a:ext cx="393623" cy="39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46"/>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GoogleNet (Inception)</a:t>
            </a:r>
            <a:endParaRPr>
              <a:solidFill>
                <a:srgbClr val="2980B9"/>
              </a:solidFill>
            </a:endParaRPr>
          </a:p>
        </p:txBody>
      </p:sp>
      <p:pic>
        <p:nvPicPr>
          <p:cNvPr descr="we-need-to-go-deeper.jpg" id="274" name="Google Shape;274;p46"/>
          <p:cNvPicPr preferRelativeResize="0"/>
          <p:nvPr/>
        </p:nvPicPr>
        <p:blipFill>
          <a:blip r:embed="rId3">
            <a:alphaModFix/>
          </a:blip>
          <a:stretch>
            <a:fillRect/>
          </a:stretch>
        </p:blipFill>
        <p:spPr>
          <a:xfrm>
            <a:off x="829122" y="797851"/>
            <a:ext cx="6920852" cy="3886325"/>
          </a:xfrm>
          <a:prstGeom prst="rect">
            <a:avLst/>
          </a:prstGeom>
          <a:noFill/>
          <a:ln>
            <a:noFill/>
          </a:ln>
        </p:spPr>
      </p:pic>
      <p:sp>
        <p:nvSpPr>
          <p:cNvPr id="275" name="Google Shape;275;p46"/>
          <p:cNvSpPr txBox="1"/>
          <p:nvPr/>
        </p:nvSpPr>
        <p:spPr>
          <a:xfrm>
            <a:off x="3010675" y="4749850"/>
            <a:ext cx="30120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Movie: </a:t>
            </a:r>
            <a:r>
              <a:rPr lang="en" sz="1800" u="sng">
                <a:solidFill>
                  <a:srgbClr val="1155CC"/>
                </a:solidFill>
                <a:hlinkClick r:id="rId4">
                  <a:extLst>
                    <a:ext uri="{A12FA001-AC4F-418D-AE19-62706E023703}">
                      <ahyp:hlinkClr val="tx"/>
                    </a:ext>
                  </a:extLst>
                </a:hlinkClick>
              </a:rPr>
              <a:t>Inception</a:t>
            </a:r>
            <a:r>
              <a:rPr lang="en" sz="1800"/>
              <a:t> (2010)</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1" name="Google Shape;281;p47"/>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GoogleNet (Inception)</a:t>
            </a:r>
            <a:endParaRPr>
              <a:solidFill>
                <a:srgbClr val="2980B9"/>
              </a:solidFill>
            </a:endParaRPr>
          </a:p>
        </p:txBody>
      </p:sp>
      <p:pic>
        <p:nvPicPr>
          <p:cNvPr descr="googlenet2.png" id="282" name="Google Shape;282;p47"/>
          <p:cNvPicPr preferRelativeResize="0"/>
          <p:nvPr/>
        </p:nvPicPr>
        <p:blipFill>
          <a:blip r:embed="rId3">
            <a:alphaModFix/>
          </a:blip>
          <a:stretch>
            <a:fillRect/>
          </a:stretch>
        </p:blipFill>
        <p:spPr>
          <a:xfrm>
            <a:off x="0" y="1187640"/>
            <a:ext cx="9144001" cy="4139821"/>
          </a:xfrm>
          <a:prstGeom prst="rect">
            <a:avLst/>
          </a:prstGeom>
          <a:noFill/>
          <a:ln>
            <a:noFill/>
          </a:ln>
        </p:spPr>
      </p:pic>
      <p:sp>
        <p:nvSpPr>
          <p:cNvPr id="283" name="Google Shape;283;p47"/>
          <p:cNvSpPr txBox="1"/>
          <p:nvPr/>
        </p:nvSpPr>
        <p:spPr>
          <a:xfrm>
            <a:off x="232125" y="816425"/>
            <a:ext cx="84417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Ubuntu"/>
                <a:ea typeface="Ubuntu"/>
                <a:cs typeface="Ubuntu"/>
                <a:sym typeface="Ubuntu"/>
              </a:rPr>
              <a:t>22 layers !</a:t>
            </a:r>
            <a:endParaRPr sz="2400">
              <a:latin typeface="Ubuntu"/>
              <a:ea typeface="Ubuntu"/>
              <a:cs typeface="Ubuntu"/>
              <a:sym typeface="Ubuntu"/>
            </a:endParaRPr>
          </a:p>
        </p:txBody>
      </p:sp>
      <p:sp>
        <p:nvSpPr>
          <p:cNvPr id="284" name="Google Shape;284;p47"/>
          <p:cNvSpPr txBox="1"/>
          <p:nvPr/>
        </p:nvSpPr>
        <p:spPr>
          <a:xfrm>
            <a:off x="0" y="4576275"/>
            <a:ext cx="69477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#Inception</a:t>
            </a:r>
            <a:r>
              <a:rPr lang="en" sz="1200">
                <a:solidFill>
                  <a:srgbClr val="222222"/>
                </a:solidFill>
                <a:highlight>
                  <a:srgbClr val="FFFFFF"/>
                </a:highlight>
                <a:latin typeface="Ubuntu"/>
                <a:ea typeface="Ubuntu"/>
                <a:cs typeface="Ubuntu"/>
                <a:sym typeface="Ubuntu"/>
              </a:rPr>
              <a:t> Szegedy, Christian, Wei Liu, Yangqing Jia, Pierre Sermanet, Scott Reed, Dragomir Anguelov, Dumitru Erhan, Vincent Vanhoucke, and Andrew Rabinovich.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"Going deeper with convolutions."</a:t>
            </a:r>
            <a:r>
              <a:rPr lang="en" sz="1200">
                <a:solidFill>
                  <a:srgbClr val="222222"/>
                </a:solidFill>
                <a:highlight>
                  <a:srgbClr val="FFFFFF"/>
                </a:highlight>
                <a:latin typeface="Ubuntu"/>
                <a:ea typeface="Ubuntu"/>
                <a:cs typeface="Ubuntu"/>
                <a:sym typeface="Ubuntu"/>
              </a:rPr>
              <a:t> CVPR 2015. </a:t>
            </a:r>
            <a:r>
              <a:rPr lang="en" sz="1200" u="sng">
                <a:solidFill>
                  <a:srgbClr val="1155CC"/>
                </a:solidFill>
                <a:latin typeface="Ubuntu"/>
                <a:ea typeface="Ubuntu"/>
                <a:cs typeface="Ubuntu"/>
                <a:sym typeface="Ubuntu"/>
                <a:hlinkClick r:id="rId5">
                  <a:extLst>
                    <a:ext uri="{A12FA001-AC4F-418D-AE19-62706E023703}">
                      <ahyp:hlinkClr val="tx"/>
                    </a:ext>
                  </a:extLst>
                </a:hlinkClick>
              </a:rPr>
              <a:t>[video]</a:t>
            </a:r>
            <a:r>
              <a:rPr lang="en" sz="1200">
                <a:solidFill>
                  <a:srgbClr val="000000"/>
                </a:solidFill>
                <a:latin typeface="Ubuntu"/>
                <a:ea typeface="Ubuntu"/>
                <a:cs typeface="Ubuntu"/>
                <a:sym typeface="Ubuntu"/>
              </a:rPr>
              <a:t> </a:t>
            </a:r>
            <a:r>
              <a:rPr lang="en" sz="1200" u="sng">
                <a:solidFill>
                  <a:srgbClr val="1155CC"/>
                </a:solidFill>
                <a:latin typeface="Ubuntu"/>
                <a:ea typeface="Ubuntu"/>
                <a:cs typeface="Ubuntu"/>
                <a:sym typeface="Ubuntu"/>
                <a:hlinkClick r:id="rId6">
                  <a:extLst>
                    <a:ext uri="{A12FA001-AC4F-418D-AE19-62706E023703}">
                      <ahyp:hlinkClr val="tx"/>
                    </a:ext>
                  </a:extLst>
                </a:hlinkClick>
              </a:rPr>
              <a:t>[slides]</a:t>
            </a:r>
            <a:r>
              <a:rPr lang="en" sz="1200">
                <a:solidFill>
                  <a:srgbClr val="222222"/>
                </a:solidFill>
                <a:highlight>
                  <a:srgbClr val="FFFFFF"/>
                </a:highlight>
                <a:latin typeface="Ubuntu"/>
                <a:ea typeface="Ubuntu"/>
                <a:cs typeface="Ubuntu"/>
                <a:sym typeface="Ubuntu"/>
              </a:rPr>
              <a:t> </a:t>
            </a:r>
            <a:r>
              <a:rPr lang="en" sz="1200" u="sng">
                <a:solidFill>
                  <a:srgbClr val="1155CC"/>
                </a:solidFill>
                <a:highlight>
                  <a:srgbClr val="FFFFFF"/>
                </a:highlight>
                <a:latin typeface="Ubuntu"/>
                <a:ea typeface="Ubuntu"/>
                <a:cs typeface="Ubuntu"/>
                <a:sym typeface="Ubuntu"/>
                <a:hlinkClick r:id="rId7">
                  <a:extLst>
                    <a:ext uri="{A12FA001-AC4F-418D-AE19-62706E023703}">
                      <ahyp:hlinkClr val="tx"/>
                    </a:ext>
                  </a:extLst>
                </a:hlinkClick>
              </a:rPr>
              <a:t>[poster]</a:t>
            </a:r>
            <a:endParaRPr sz="1200">
              <a:latin typeface="Ubuntu"/>
              <a:ea typeface="Ubuntu"/>
              <a:cs typeface="Ubuntu"/>
              <a:sym typeface="Ubuntu"/>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48"/>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GoogleNet (Inception)</a:t>
            </a:r>
            <a:endParaRPr>
              <a:solidFill>
                <a:srgbClr val="2980B9"/>
              </a:solidFill>
            </a:endParaRPr>
          </a:p>
        </p:txBody>
      </p:sp>
      <p:pic>
        <p:nvPicPr>
          <p:cNvPr descr="googlenet.png" id="291" name="Google Shape;291;p48"/>
          <p:cNvPicPr preferRelativeResize="0"/>
          <p:nvPr/>
        </p:nvPicPr>
        <p:blipFill>
          <a:blip r:embed="rId3">
            <a:alphaModFix/>
          </a:blip>
          <a:stretch>
            <a:fillRect/>
          </a:stretch>
        </p:blipFill>
        <p:spPr>
          <a:xfrm>
            <a:off x="483913" y="595326"/>
            <a:ext cx="8328574" cy="4381850"/>
          </a:xfrm>
          <a:prstGeom prst="rect">
            <a:avLst/>
          </a:prstGeom>
          <a:noFill/>
          <a:ln>
            <a:noFill/>
          </a:ln>
        </p:spPr>
      </p:pic>
      <p:pic>
        <p:nvPicPr>
          <p:cNvPr descr="we-need-to-go-deeper.jpg" id="292" name="Google Shape;292;p48"/>
          <p:cNvPicPr preferRelativeResize="0"/>
          <p:nvPr/>
        </p:nvPicPr>
        <p:blipFill>
          <a:blip r:embed="rId4">
            <a:alphaModFix/>
          </a:blip>
          <a:stretch>
            <a:fillRect/>
          </a:stretch>
        </p:blipFill>
        <p:spPr>
          <a:xfrm>
            <a:off x="108900" y="3518776"/>
            <a:ext cx="2285925" cy="1283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49"/>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Pointwise convolutions (bottlenecks)</a:t>
            </a:r>
            <a:endParaRPr>
              <a:solidFill>
                <a:srgbClr val="2980B9"/>
              </a:solidFill>
            </a:endParaRPr>
          </a:p>
        </p:txBody>
      </p:sp>
      <p:pic>
        <p:nvPicPr>
          <p:cNvPr descr="inception.png" id="299" name="Google Shape;299;p49"/>
          <p:cNvPicPr preferRelativeResize="0"/>
          <p:nvPr/>
        </p:nvPicPr>
        <p:blipFill>
          <a:blip r:embed="rId3">
            <a:alphaModFix/>
          </a:blip>
          <a:stretch>
            <a:fillRect/>
          </a:stretch>
        </p:blipFill>
        <p:spPr>
          <a:xfrm>
            <a:off x="909350" y="751625"/>
            <a:ext cx="7325303" cy="3774525"/>
          </a:xfrm>
          <a:prstGeom prst="rect">
            <a:avLst/>
          </a:prstGeom>
          <a:noFill/>
          <a:ln>
            <a:noFill/>
          </a:ln>
        </p:spPr>
      </p:pic>
      <p:sp>
        <p:nvSpPr>
          <p:cNvPr id="300" name="Google Shape;300;p49"/>
          <p:cNvSpPr txBox="1"/>
          <p:nvPr/>
        </p:nvSpPr>
        <p:spPr>
          <a:xfrm>
            <a:off x="16100" y="4708525"/>
            <a:ext cx="828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#NiN</a:t>
            </a:r>
            <a:r>
              <a:rPr lang="en" sz="1200">
                <a:solidFill>
                  <a:srgbClr val="222222"/>
                </a:solidFill>
                <a:highlight>
                  <a:srgbClr val="FFFFFF"/>
                </a:highlight>
                <a:latin typeface="Ubuntu"/>
                <a:ea typeface="Ubuntu"/>
                <a:cs typeface="Ubuntu"/>
                <a:sym typeface="Ubuntu"/>
              </a:rPr>
              <a:t> Lin, Min, Qiang Chen, and Shuicheng Yan.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"Network in network."</a:t>
            </a:r>
            <a:r>
              <a:rPr lang="en" sz="1200">
                <a:solidFill>
                  <a:srgbClr val="222222"/>
                </a:solidFill>
                <a:highlight>
                  <a:srgbClr val="FFFFFF"/>
                </a:highlight>
                <a:latin typeface="Ubuntu"/>
                <a:ea typeface="Ubuntu"/>
                <a:cs typeface="Ubuntu"/>
                <a:sym typeface="Ubuntu"/>
              </a:rPr>
              <a:t> </a:t>
            </a:r>
            <a:r>
              <a:rPr i="1" lang="en" sz="1200">
                <a:solidFill>
                  <a:srgbClr val="222222"/>
                </a:solidFill>
                <a:highlight>
                  <a:srgbClr val="FFFFFF"/>
                </a:highlight>
                <a:latin typeface="Ubuntu"/>
                <a:ea typeface="Ubuntu"/>
                <a:cs typeface="Ubuntu"/>
                <a:sym typeface="Ubuntu"/>
              </a:rPr>
              <a:t>ICLR 2014.</a:t>
            </a:r>
            <a:endParaRPr sz="1200">
              <a:latin typeface="Ubuntu"/>
              <a:ea typeface="Ubuntu"/>
              <a:cs typeface="Ubuntu"/>
              <a:sym typeface="Ubuntu"/>
            </a:endParaRPr>
          </a:p>
        </p:txBody>
      </p:sp>
      <p:sp>
        <p:nvSpPr>
          <p:cNvPr id="301" name="Google Shape;301;p49"/>
          <p:cNvSpPr/>
          <p:nvPr/>
        </p:nvSpPr>
        <p:spPr>
          <a:xfrm>
            <a:off x="794000" y="2155300"/>
            <a:ext cx="1871100" cy="1064100"/>
          </a:xfrm>
          <a:prstGeom prst="roundRect">
            <a:avLst>
              <a:gd fmla="val 16667" name="adj"/>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6633"/>
              </a:highlight>
            </a:endParaRPr>
          </a:p>
        </p:txBody>
      </p:sp>
      <p:sp>
        <p:nvSpPr>
          <p:cNvPr id="302" name="Google Shape;302;p49"/>
          <p:cNvSpPr/>
          <p:nvPr/>
        </p:nvSpPr>
        <p:spPr>
          <a:xfrm>
            <a:off x="2858000" y="2623600"/>
            <a:ext cx="1796700" cy="1064100"/>
          </a:xfrm>
          <a:prstGeom prst="roundRect">
            <a:avLst>
              <a:gd fmla="val 16667" name="adj"/>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6633"/>
              </a:highlight>
            </a:endParaRPr>
          </a:p>
        </p:txBody>
      </p:sp>
      <p:sp>
        <p:nvSpPr>
          <p:cNvPr id="303" name="Google Shape;303;p49"/>
          <p:cNvSpPr/>
          <p:nvPr/>
        </p:nvSpPr>
        <p:spPr>
          <a:xfrm>
            <a:off x="4729100" y="2623600"/>
            <a:ext cx="1796700" cy="1064100"/>
          </a:xfrm>
          <a:prstGeom prst="roundRect">
            <a:avLst>
              <a:gd fmla="val 16667" name="adj"/>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6633"/>
              </a:highlight>
            </a:endParaRPr>
          </a:p>
        </p:txBody>
      </p:sp>
      <p:sp>
        <p:nvSpPr>
          <p:cNvPr id="304" name="Google Shape;304;p49"/>
          <p:cNvSpPr/>
          <p:nvPr/>
        </p:nvSpPr>
        <p:spPr>
          <a:xfrm>
            <a:off x="6601350" y="1650100"/>
            <a:ext cx="1697400" cy="1064100"/>
          </a:xfrm>
          <a:prstGeom prst="roundRect">
            <a:avLst>
              <a:gd fmla="val 16667" name="adj"/>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6633"/>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50"/>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Pointise convolutions (bottlenecks)</a:t>
            </a:r>
            <a:endParaRPr>
              <a:solidFill>
                <a:srgbClr val="2980B9"/>
              </a:solidFill>
            </a:endParaRPr>
          </a:p>
        </p:txBody>
      </p:sp>
      <p:sp>
        <p:nvSpPr>
          <p:cNvPr id="311" name="Google Shape;311;p50"/>
          <p:cNvSpPr txBox="1"/>
          <p:nvPr/>
        </p:nvSpPr>
        <p:spPr>
          <a:xfrm>
            <a:off x="16100" y="4784725"/>
            <a:ext cx="828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#NiN</a:t>
            </a:r>
            <a:r>
              <a:rPr lang="en" sz="1200">
                <a:solidFill>
                  <a:srgbClr val="222222"/>
                </a:solidFill>
                <a:highlight>
                  <a:srgbClr val="FFFFFF"/>
                </a:highlight>
                <a:latin typeface="Ubuntu"/>
                <a:ea typeface="Ubuntu"/>
                <a:cs typeface="Ubuntu"/>
                <a:sym typeface="Ubuntu"/>
              </a:rPr>
              <a:t> Lin, Min, Qiang Chen, and Shuicheng Yan. </a:t>
            </a:r>
            <a:r>
              <a:rPr lang="en" sz="1200"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"Network in network."</a:t>
            </a:r>
            <a:r>
              <a:rPr lang="en" sz="1200">
                <a:solidFill>
                  <a:srgbClr val="222222"/>
                </a:solidFill>
                <a:highlight>
                  <a:srgbClr val="FFFFFF"/>
                </a:highlight>
                <a:latin typeface="Ubuntu"/>
                <a:ea typeface="Ubuntu"/>
                <a:cs typeface="Ubuntu"/>
                <a:sym typeface="Ubuntu"/>
              </a:rPr>
              <a:t> </a:t>
            </a:r>
            <a:r>
              <a:rPr i="1" lang="en" sz="1200">
                <a:solidFill>
                  <a:srgbClr val="222222"/>
                </a:solidFill>
                <a:highlight>
                  <a:srgbClr val="FFFFFF"/>
                </a:highlight>
                <a:latin typeface="Ubuntu"/>
                <a:ea typeface="Ubuntu"/>
                <a:cs typeface="Ubuntu"/>
                <a:sym typeface="Ubuntu"/>
              </a:rPr>
              <a:t>ICLR 2014.</a:t>
            </a:r>
            <a:endParaRPr sz="1200">
              <a:latin typeface="Ubuntu"/>
              <a:ea typeface="Ubuntu"/>
              <a:cs typeface="Ubuntu"/>
              <a:sym typeface="Ubuntu"/>
            </a:endParaRPr>
          </a:p>
        </p:txBody>
      </p:sp>
      <p:sp>
        <p:nvSpPr>
          <p:cNvPr id="312" name="Google Shape;312;p50"/>
          <p:cNvSpPr/>
          <p:nvPr/>
        </p:nvSpPr>
        <p:spPr>
          <a:xfrm>
            <a:off x="2068150" y="4461850"/>
            <a:ext cx="1726200" cy="45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0"/>
          <p:cNvSpPr/>
          <p:nvPr/>
        </p:nvSpPr>
        <p:spPr>
          <a:xfrm>
            <a:off x="5420950" y="1381800"/>
            <a:ext cx="1726200" cy="48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50"/>
          <p:cNvPicPr preferRelativeResize="0"/>
          <p:nvPr/>
        </p:nvPicPr>
        <p:blipFill rotWithShape="1">
          <a:blip r:embed="rId4">
            <a:alphaModFix/>
          </a:blip>
          <a:srcRect b="244" l="0" r="0" t="2051"/>
          <a:stretch/>
        </p:blipFill>
        <p:spPr>
          <a:xfrm>
            <a:off x="357800" y="1766025"/>
            <a:ext cx="2855024" cy="2078975"/>
          </a:xfrm>
          <a:prstGeom prst="rect">
            <a:avLst/>
          </a:prstGeom>
          <a:noFill/>
          <a:ln>
            <a:noFill/>
          </a:ln>
        </p:spPr>
      </p:pic>
      <p:sp>
        <p:nvSpPr>
          <p:cNvPr id="315" name="Google Shape;315;p50"/>
          <p:cNvSpPr txBox="1"/>
          <p:nvPr/>
        </p:nvSpPr>
        <p:spPr>
          <a:xfrm>
            <a:off x="1796500" y="3965475"/>
            <a:ext cx="20277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output feature map</a:t>
            </a:r>
            <a:endParaRPr/>
          </a:p>
        </p:txBody>
      </p:sp>
      <p:sp>
        <p:nvSpPr>
          <p:cNvPr id="316" name="Google Shape;316;p50"/>
          <p:cNvSpPr txBox="1"/>
          <p:nvPr/>
        </p:nvSpPr>
        <p:spPr>
          <a:xfrm>
            <a:off x="0" y="4015200"/>
            <a:ext cx="20277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filter of depth=4</a:t>
            </a:r>
            <a:endParaRPr/>
          </a:p>
        </p:txBody>
      </p:sp>
      <p:pic>
        <p:nvPicPr>
          <p:cNvPr id="317" name="Google Shape;317;p50"/>
          <p:cNvPicPr preferRelativeResize="0"/>
          <p:nvPr/>
        </p:nvPicPr>
        <p:blipFill>
          <a:blip r:embed="rId5">
            <a:alphaModFix/>
          </a:blip>
          <a:stretch>
            <a:fillRect/>
          </a:stretch>
        </p:blipFill>
        <p:spPr>
          <a:xfrm>
            <a:off x="4833850" y="1412188"/>
            <a:ext cx="4066419" cy="3124200"/>
          </a:xfrm>
          <a:prstGeom prst="rect">
            <a:avLst/>
          </a:prstGeom>
          <a:noFill/>
          <a:ln>
            <a:noFill/>
          </a:ln>
        </p:spPr>
      </p:pic>
      <p:sp>
        <p:nvSpPr>
          <p:cNvPr id="318" name="Google Shape;318;p50"/>
          <p:cNvSpPr/>
          <p:nvPr/>
        </p:nvSpPr>
        <p:spPr>
          <a:xfrm>
            <a:off x="3749550" y="2292625"/>
            <a:ext cx="887100" cy="320400"/>
          </a:xfrm>
          <a:prstGeom prst="rightArrow">
            <a:avLst>
              <a:gd fmla="val 50000" name="adj1"/>
              <a:gd fmla="val 50000" name="adj2"/>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0"/>
          <p:cNvSpPr txBox="1"/>
          <p:nvPr/>
        </p:nvSpPr>
        <p:spPr>
          <a:xfrm>
            <a:off x="3520500" y="1827025"/>
            <a:ext cx="1345200" cy="65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Many feature maps</a:t>
            </a:r>
            <a:endParaRPr/>
          </a:p>
        </p:txBody>
      </p:sp>
      <p:sp>
        <p:nvSpPr>
          <p:cNvPr id="320" name="Google Shape;320;p50"/>
          <p:cNvSpPr txBox="1"/>
          <p:nvPr/>
        </p:nvSpPr>
        <p:spPr>
          <a:xfrm>
            <a:off x="5735145" y="4460918"/>
            <a:ext cx="2977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1" lang="en" sz="1200" u="none" cap="none" strike="noStrike">
                <a:solidFill>
                  <a:srgbClr val="000000"/>
                </a:solidFill>
                <a:latin typeface="Arial"/>
                <a:ea typeface="Arial"/>
                <a:cs typeface="Arial"/>
                <a:sym typeface="Arial"/>
              </a:rPr>
              <a:t>Figure Credit: Ranzatto</a:t>
            </a:r>
            <a:endParaRPr b="0" i="1" sz="1200" u="none" cap="none" strike="noStrike">
              <a:solidFill>
                <a:srgbClr val="000000"/>
              </a:solidFill>
              <a:latin typeface="Arial"/>
              <a:ea typeface="Arial"/>
              <a:cs typeface="Arial"/>
              <a:sym typeface="Arial"/>
            </a:endParaRPr>
          </a:p>
        </p:txBody>
      </p:sp>
      <p:sp>
        <p:nvSpPr>
          <p:cNvPr id="321" name="Google Shape;321;p50"/>
          <p:cNvSpPr txBox="1"/>
          <p:nvPr/>
        </p:nvSpPr>
        <p:spPr>
          <a:xfrm>
            <a:off x="311700" y="7714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u="sng">
                <a:solidFill>
                  <a:srgbClr val="434343"/>
                </a:solidFill>
                <a:latin typeface="Proxima Nova"/>
                <a:ea typeface="Proxima Nova"/>
                <a:cs typeface="Proxima Nova"/>
                <a:sym typeface="Proxima Nova"/>
              </a:rPr>
              <a:t>Reminder</a:t>
            </a:r>
            <a:r>
              <a:rPr lang="en" sz="1800">
                <a:solidFill>
                  <a:srgbClr val="434343"/>
                </a:solidFill>
                <a:latin typeface="Proxima Nova"/>
                <a:ea typeface="Proxima Nova"/>
                <a:cs typeface="Proxima Nova"/>
                <a:sym typeface="Proxima Nova"/>
              </a:rPr>
              <a:t>: The amount of convolutional filters determines the amount of output channels.</a:t>
            </a:r>
            <a:endParaRPr sz="1800">
              <a:solidFill>
                <a:srgbClr val="43434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51"/>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convolutional filter sizes (receptive field)</a:t>
            </a:r>
            <a:endParaRPr>
              <a:solidFill>
                <a:srgbClr val="2980B9"/>
              </a:solidFill>
            </a:endParaRPr>
          </a:p>
        </p:txBody>
      </p:sp>
      <p:pic>
        <p:nvPicPr>
          <p:cNvPr descr="inception.png" id="328" name="Google Shape;328;p51"/>
          <p:cNvPicPr preferRelativeResize="0"/>
          <p:nvPr/>
        </p:nvPicPr>
        <p:blipFill>
          <a:blip r:embed="rId3">
            <a:alphaModFix/>
          </a:blip>
          <a:stretch>
            <a:fillRect/>
          </a:stretch>
        </p:blipFill>
        <p:spPr>
          <a:xfrm>
            <a:off x="909350" y="751625"/>
            <a:ext cx="7325303" cy="3774525"/>
          </a:xfrm>
          <a:prstGeom prst="rect">
            <a:avLst/>
          </a:prstGeom>
          <a:noFill/>
          <a:ln>
            <a:noFill/>
          </a:ln>
        </p:spPr>
      </p:pic>
      <p:sp>
        <p:nvSpPr>
          <p:cNvPr id="329" name="Google Shape;329;p51"/>
          <p:cNvSpPr/>
          <p:nvPr/>
        </p:nvSpPr>
        <p:spPr>
          <a:xfrm>
            <a:off x="2782450" y="1703025"/>
            <a:ext cx="1871100" cy="1064100"/>
          </a:xfrm>
          <a:prstGeom prst="roundRect">
            <a:avLst>
              <a:gd fmla="val 16667" name="adj"/>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6633"/>
              </a:highlight>
            </a:endParaRPr>
          </a:p>
        </p:txBody>
      </p:sp>
      <p:sp>
        <p:nvSpPr>
          <p:cNvPr id="330" name="Google Shape;330;p51"/>
          <p:cNvSpPr/>
          <p:nvPr/>
        </p:nvSpPr>
        <p:spPr>
          <a:xfrm>
            <a:off x="4729100" y="1650100"/>
            <a:ext cx="1796700" cy="1064100"/>
          </a:xfrm>
          <a:prstGeom prst="roundRect">
            <a:avLst>
              <a:gd fmla="val 16667" name="adj"/>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6633"/>
              </a:highlight>
            </a:endParaRPr>
          </a:p>
        </p:txBody>
      </p:sp>
      <p:sp>
        <p:nvSpPr>
          <p:cNvPr id="331" name="Google Shape;331;p51"/>
          <p:cNvSpPr/>
          <p:nvPr/>
        </p:nvSpPr>
        <p:spPr>
          <a:xfrm>
            <a:off x="6601350" y="2632450"/>
            <a:ext cx="1796700" cy="1064100"/>
          </a:xfrm>
          <a:prstGeom prst="roundRect">
            <a:avLst>
              <a:gd fmla="val 16667" name="adj"/>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6633"/>
              </a:highlight>
            </a:endParaRPr>
          </a:p>
        </p:txBody>
      </p:sp>
      <p:sp>
        <p:nvSpPr>
          <p:cNvPr id="332" name="Google Shape;332;p51"/>
          <p:cNvSpPr txBox="1"/>
          <p:nvPr/>
        </p:nvSpPr>
        <p:spPr>
          <a:xfrm>
            <a:off x="16100" y="4708525"/>
            <a:ext cx="828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#NiN</a:t>
            </a:r>
            <a:r>
              <a:rPr lang="en" sz="1200">
                <a:solidFill>
                  <a:srgbClr val="222222"/>
                </a:solidFill>
                <a:highlight>
                  <a:srgbClr val="FFFFFF"/>
                </a:highlight>
                <a:latin typeface="Ubuntu"/>
                <a:ea typeface="Ubuntu"/>
                <a:cs typeface="Ubuntu"/>
                <a:sym typeface="Ubuntu"/>
              </a:rPr>
              <a:t> Lin, Min, Qiang Chen, and Shuicheng Yan.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"Network in network."</a:t>
            </a:r>
            <a:r>
              <a:rPr lang="en" sz="1200">
                <a:solidFill>
                  <a:srgbClr val="222222"/>
                </a:solidFill>
                <a:highlight>
                  <a:srgbClr val="FFFFFF"/>
                </a:highlight>
                <a:latin typeface="Ubuntu"/>
                <a:ea typeface="Ubuntu"/>
                <a:cs typeface="Ubuntu"/>
                <a:sym typeface="Ubuntu"/>
              </a:rPr>
              <a:t> </a:t>
            </a:r>
            <a:r>
              <a:rPr i="1" lang="en" sz="1200">
                <a:solidFill>
                  <a:srgbClr val="222222"/>
                </a:solidFill>
                <a:highlight>
                  <a:srgbClr val="FFFFFF"/>
                </a:highlight>
                <a:latin typeface="Ubuntu"/>
                <a:ea typeface="Ubuntu"/>
                <a:cs typeface="Ubuntu"/>
                <a:sym typeface="Ubuntu"/>
              </a:rPr>
              <a:t>ICLR 2014.</a:t>
            </a:r>
            <a:endParaRPr sz="1200">
              <a:latin typeface="Ubuntu"/>
              <a:ea typeface="Ubuntu"/>
              <a:cs typeface="Ubuntu"/>
              <a:sym typeface="Ubuntu"/>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34"/>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 for Vision</a:t>
            </a:r>
            <a:endParaRPr/>
          </a:p>
        </p:txBody>
      </p:sp>
      <p:sp>
        <p:nvSpPr>
          <p:cNvPr id="140" name="Google Shape;140;p34"/>
          <p:cNvSpPr txBox="1"/>
          <p:nvPr/>
        </p:nvSpPr>
        <p:spPr>
          <a:xfrm>
            <a:off x="83100" y="771475"/>
            <a:ext cx="8850900" cy="7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800">
                <a:solidFill>
                  <a:srgbClr val="434343"/>
                </a:solidFill>
                <a:latin typeface="Proxima Nova"/>
                <a:ea typeface="Proxima Nova"/>
                <a:cs typeface="Proxima Nova"/>
                <a:sym typeface="Proxima Nova"/>
              </a:rPr>
              <a:t>LeNet-5:</a:t>
            </a:r>
            <a:r>
              <a:rPr lang="en" sz="1800">
                <a:solidFill>
                  <a:srgbClr val="434343"/>
                </a:solidFill>
                <a:latin typeface="Proxima Nova"/>
                <a:ea typeface="Proxima Nova"/>
                <a:cs typeface="Proxima Nova"/>
                <a:sym typeface="Proxima Nova"/>
              </a:rPr>
              <a:t> Several convolutional layers, combined with pooling layers, and followed by a small number of fully connected layers</a:t>
            </a:r>
            <a:endParaRPr sz="1800">
              <a:solidFill>
                <a:srgbClr val="434343"/>
              </a:solidFill>
              <a:latin typeface="Proxima Nova"/>
              <a:ea typeface="Proxima Nova"/>
              <a:cs typeface="Proxima Nova"/>
              <a:sym typeface="Proxima Nova"/>
            </a:endParaRPr>
          </a:p>
        </p:txBody>
      </p:sp>
      <p:pic>
        <p:nvPicPr>
          <p:cNvPr id="141" name="Google Shape;141;p34"/>
          <p:cNvPicPr preferRelativeResize="0"/>
          <p:nvPr/>
        </p:nvPicPr>
        <p:blipFill>
          <a:blip r:embed="rId3">
            <a:alphaModFix/>
          </a:blip>
          <a:stretch>
            <a:fillRect/>
          </a:stretch>
        </p:blipFill>
        <p:spPr>
          <a:xfrm>
            <a:off x="662300" y="1976225"/>
            <a:ext cx="7689125" cy="2117300"/>
          </a:xfrm>
          <a:prstGeom prst="rect">
            <a:avLst/>
          </a:prstGeom>
          <a:noFill/>
          <a:ln>
            <a:noFill/>
          </a:ln>
        </p:spPr>
      </p:pic>
      <p:sp>
        <p:nvSpPr>
          <p:cNvPr id="142" name="Google Shape;142;p34"/>
          <p:cNvSpPr txBox="1"/>
          <p:nvPr/>
        </p:nvSpPr>
        <p:spPr>
          <a:xfrm>
            <a:off x="20675" y="4519725"/>
            <a:ext cx="8411700" cy="642000"/>
          </a:xfrm>
          <a:prstGeom prst="rect">
            <a:avLst/>
          </a:prstGeom>
          <a:noFill/>
          <a:ln>
            <a:noFill/>
          </a:ln>
        </p:spPr>
        <p:txBody>
          <a:bodyPr anchorCtr="0" anchor="t" bIns="91425" lIns="91425" spcFirstLastPara="1" rIns="91425" wrap="square" tIns="91425">
            <a:noAutofit/>
          </a:bodyPr>
          <a:lstStyle/>
          <a:p>
            <a:pPr indent="0" lvl="0" marL="0" rtl="0" algn="l">
              <a:lnSpc>
                <a:spcPct val="124000"/>
              </a:lnSpc>
              <a:spcBef>
                <a:spcPts val="0"/>
              </a:spcBef>
              <a:spcAft>
                <a:spcPts val="0"/>
              </a:spcAft>
              <a:buNone/>
            </a:pPr>
            <a:r>
              <a:rPr b="1" lang="en" sz="1200">
                <a:solidFill>
                  <a:srgbClr val="222222"/>
                </a:solidFill>
                <a:highlight>
                  <a:srgbClr val="FFFFFF"/>
                </a:highlight>
                <a:latin typeface="Ubuntu"/>
                <a:ea typeface="Ubuntu"/>
                <a:cs typeface="Ubuntu"/>
                <a:sym typeface="Ubuntu"/>
              </a:rPr>
              <a:t>#LeNet-5</a:t>
            </a:r>
            <a:r>
              <a:rPr lang="en" sz="1200">
                <a:solidFill>
                  <a:srgbClr val="222222"/>
                </a:solidFill>
                <a:highlight>
                  <a:srgbClr val="FFFFFF"/>
                </a:highlight>
                <a:latin typeface="Ubuntu"/>
                <a:ea typeface="Ubuntu"/>
                <a:cs typeface="Ubuntu"/>
                <a:sym typeface="Ubuntu"/>
              </a:rPr>
              <a:t> LeCun, Y., Bottou, L., Bengio, Y., &amp; Haffner, P. (1998).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Gradient-based learning applied to document recognition</a:t>
            </a:r>
            <a:r>
              <a:rPr lang="en" sz="1200">
                <a:solidFill>
                  <a:srgbClr val="222222"/>
                </a:solidFill>
                <a:highlight>
                  <a:srgbClr val="FFFFFF"/>
                </a:highlight>
                <a:latin typeface="Ubuntu"/>
                <a:ea typeface="Ubuntu"/>
                <a:cs typeface="Ubuntu"/>
                <a:sym typeface="Ubuntu"/>
              </a:rPr>
              <a:t>. </a:t>
            </a:r>
            <a:r>
              <a:rPr i="1" lang="en" sz="1200">
                <a:solidFill>
                  <a:srgbClr val="222222"/>
                </a:solidFill>
                <a:highlight>
                  <a:srgbClr val="FFFFFF"/>
                </a:highlight>
                <a:latin typeface="Ubuntu"/>
                <a:ea typeface="Ubuntu"/>
                <a:cs typeface="Ubuntu"/>
                <a:sym typeface="Ubuntu"/>
              </a:rPr>
              <a:t>Proceedings of the IEEE</a:t>
            </a:r>
            <a:r>
              <a:rPr lang="en" sz="1200">
                <a:solidFill>
                  <a:srgbClr val="222222"/>
                </a:solidFill>
                <a:highlight>
                  <a:srgbClr val="FFFFFF"/>
                </a:highlight>
                <a:latin typeface="Ubuntu"/>
                <a:ea typeface="Ubuntu"/>
                <a:cs typeface="Ubuntu"/>
                <a:sym typeface="Ubuntu"/>
              </a:rPr>
              <a:t>, </a:t>
            </a:r>
            <a:r>
              <a:rPr i="1" lang="en" sz="1200">
                <a:solidFill>
                  <a:srgbClr val="222222"/>
                </a:solidFill>
                <a:highlight>
                  <a:srgbClr val="FFFFFF"/>
                </a:highlight>
                <a:latin typeface="Ubuntu"/>
                <a:ea typeface="Ubuntu"/>
                <a:cs typeface="Ubuntu"/>
                <a:sym typeface="Ubuntu"/>
              </a:rPr>
              <a:t>86</a:t>
            </a:r>
            <a:r>
              <a:rPr lang="en" sz="1200">
                <a:solidFill>
                  <a:srgbClr val="222222"/>
                </a:solidFill>
                <a:highlight>
                  <a:srgbClr val="FFFFFF"/>
                </a:highlight>
                <a:latin typeface="Ubuntu"/>
                <a:ea typeface="Ubuntu"/>
                <a:cs typeface="Ubuntu"/>
                <a:sym typeface="Ubuntu"/>
              </a:rPr>
              <a:t>(11), 2278-2324.</a:t>
            </a:r>
            <a:endParaRPr sz="1200">
              <a:latin typeface="Ubuntu"/>
              <a:ea typeface="Ubuntu"/>
              <a:cs typeface="Ubuntu"/>
              <a:sym typeface="Ubuntu"/>
            </a:endParaRPr>
          </a:p>
        </p:txBody>
      </p:sp>
      <p:sp>
        <p:nvSpPr>
          <p:cNvPr id="143" name="Google Shape;143;p3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52"/>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Average Pooling (GAP)</a:t>
            </a:r>
            <a:endParaRPr>
              <a:solidFill>
                <a:srgbClr val="2980B9"/>
              </a:solidFill>
            </a:endParaRPr>
          </a:p>
        </p:txBody>
      </p:sp>
      <p:sp>
        <p:nvSpPr>
          <p:cNvPr id="339" name="Google Shape;339;p52"/>
          <p:cNvSpPr txBox="1"/>
          <p:nvPr/>
        </p:nvSpPr>
        <p:spPr>
          <a:xfrm>
            <a:off x="16100" y="4708525"/>
            <a:ext cx="828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#NiN</a:t>
            </a:r>
            <a:r>
              <a:rPr lang="en" sz="1200">
                <a:solidFill>
                  <a:srgbClr val="222222"/>
                </a:solidFill>
                <a:highlight>
                  <a:srgbClr val="FFFFFF"/>
                </a:highlight>
                <a:latin typeface="Ubuntu"/>
                <a:ea typeface="Ubuntu"/>
                <a:cs typeface="Ubuntu"/>
                <a:sym typeface="Ubuntu"/>
              </a:rPr>
              <a:t> Lin, Min, Qiang Chen, and Shuicheng Yan. </a:t>
            </a:r>
            <a:r>
              <a:rPr lang="en" sz="1200"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"Network in network."</a:t>
            </a:r>
            <a:r>
              <a:rPr lang="en" sz="1200">
                <a:solidFill>
                  <a:srgbClr val="222222"/>
                </a:solidFill>
                <a:highlight>
                  <a:srgbClr val="FFFFFF"/>
                </a:highlight>
                <a:latin typeface="Ubuntu"/>
                <a:ea typeface="Ubuntu"/>
                <a:cs typeface="Ubuntu"/>
                <a:sym typeface="Ubuntu"/>
              </a:rPr>
              <a:t> </a:t>
            </a:r>
            <a:r>
              <a:rPr i="1" lang="en" sz="1200">
                <a:solidFill>
                  <a:srgbClr val="222222"/>
                </a:solidFill>
                <a:highlight>
                  <a:srgbClr val="FFFFFF"/>
                </a:highlight>
                <a:latin typeface="Ubuntu"/>
                <a:ea typeface="Ubuntu"/>
                <a:cs typeface="Ubuntu"/>
                <a:sym typeface="Ubuntu"/>
              </a:rPr>
              <a:t>ICLR 2014.</a:t>
            </a:r>
            <a:endParaRPr sz="1200">
              <a:latin typeface="Ubuntu"/>
              <a:ea typeface="Ubuntu"/>
              <a:cs typeface="Ubuntu"/>
              <a:sym typeface="Ubuntu"/>
            </a:endParaRPr>
          </a:p>
        </p:txBody>
      </p:sp>
      <p:sp>
        <p:nvSpPr>
          <p:cNvPr id="340" name="Google Shape;340;p52"/>
          <p:cNvSpPr txBox="1"/>
          <p:nvPr/>
        </p:nvSpPr>
        <p:spPr>
          <a:xfrm>
            <a:off x="242075" y="824725"/>
            <a:ext cx="86526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No</a:t>
            </a:r>
            <a:r>
              <a:rPr b="1" lang="en" sz="1800">
                <a:latin typeface="Ubuntu"/>
                <a:ea typeface="Ubuntu"/>
                <a:cs typeface="Ubuntu"/>
                <a:sym typeface="Ubuntu"/>
              </a:rPr>
              <a:t> fully connected layers</a:t>
            </a:r>
            <a:r>
              <a:rPr lang="en" sz="1800">
                <a:latin typeface="Ubuntu"/>
                <a:ea typeface="Ubuntu"/>
                <a:cs typeface="Ubuntu"/>
                <a:sym typeface="Ubuntu"/>
              </a:rPr>
              <a:t> needed (12 times fewer parameters than AlexNet. !)</a:t>
            </a:r>
            <a:endParaRPr sz="1800">
              <a:latin typeface="Ubuntu"/>
              <a:ea typeface="Ubuntu"/>
              <a:cs typeface="Ubuntu"/>
              <a:sym typeface="Ubuntu"/>
            </a:endParaRPr>
          </a:p>
        </p:txBody>
      </p:sp>
      <p:pic>
        <p:nvPicPr>
          <p:cNvPr id="341" name="Google Shape;341;p52"/>
          <p:cNvPicPr preferRelativeResize="0"/>
          <p:nvPr/>
        </p:nvPicPr>
        <p:blipFill>
          <a:blip r:embed="rId4">
            <a:alphaModFix/>
          </a:blip>
          <a:stretch>
            <a:fillRect/>
          </a:stretch>
        </p:blipFill>
        <p:spPr>
          <a:xfrm>
            <a:off x="1344800" y="1399700"/>
            <a:ext cx="5360060" cy="3111299"/>
          </a:xfrm>
          <a:prstGeom prst="rect">
            <a:avLst/>
          </a:prstGeom>
          <a:noFill/>
          <a:ln>
            <a:noFill/>
          </a:ln>
        </p:spPr>
      </p:pic>
      <p:sp>
        <p:nvSpPr>
          <p:cNvPr id="342" name="Google Shape;342;p52"/>
          <p:cNvSpPr txBox="1"/>
          <p:nvPr/>
        </p:nvSpPr>
        <p:spPr>
          <a:xfrm>
            <a:off x="7276950" y="3983300"/>
            <a:ext cx="145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Figure: </a:t>
            </a:r>
            <a:endParaRPr sz="1200">
              <a:latin typeface="Ubuntu"/>
              <a:ea typeface="Ubuntu"/>
              <a:cs typeface="Ubuntu"/>
              <a:sym typeface="Ubuntu"/>
            </a:endParaRPr>
          </a:p>
          <a:p>
            <a:pPr indent="0" lvl="0" marL="0" rtl="0" algn="l">
              <a:spcBef>
                <a:spcPts val="0"/>
              </a:spcBef>
              <a:spcAft>
                <a:spcPts val="0"/>
              </a:spcAft>
              <a:buNone/>
            </a:pPr>
            <a:r>
              <a:rPr lang="en" sz="1200" u="sng">
                <a:solidFill>
                  <a:schemeClr val="hlink"/>
                </a:solidFill>
                <a:latin typeface="Ubuntu"/>
                <a:ea typeface="Ubuntu"/>
                <a:cs typeface="Ubuntu"/>
                <a:sym typeface="Ubuntu"/>
                <a:hlinkClick r:id="rId5"/>
              </a:rPr>
              <a:t>Alexis Cook</a:t>
            </a:r>
            <a:endParaRPr sz="1200">
              <a:latin typeface="Ubuntu"/>
              <a:ea typeface="Ubuntu"/>
              <a:cs typeface="Ubuntu"/>
              <a:sym typeface="Ubuntu"/>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53"/>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GoogleNet (Inception)</a:t>
            </a:r>
            <a:endParaRPr>
              <a:solidFill>
                <a:srgbClr val="2980B9"/>
              </a:solidFill>
            </a:endParaRPr>
          </a:p>
        </p:txBody>
      </p:sp>
      <p:sp>
        <p:nvSpPr>
          <p:cNvPr id="349" name="Google Shape;349;p53"/>
          <p:cNvSpPr txBox="1"/>
          <p:nvPr/>
        </p:nvSpPr>
        <p:spPr>
          <a:xfrm>
            <a:off x="200300" y="688375"/>
            <a:ext cx="8696400" cy="10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Ubuntu"/>
                <a:ea typeface="Ubuntu"/>
                <a:cs typeface="Ubuntu"/>
                <a:sym typeface="Ubuntu"/>
              </a:rPr>
              <a:t>Two Softmax classifiers at intermediate layers</a:t>
            </a:r>
            <a:r>
              <a:rPr lang="en" sz="1800">
                <a:latin typeface="Ubuntu"/>
                <a:ea typeface="Ubuntu"/>
                <a:cs typeface="Ubuntu"/>
                <a:sym typeface="Ubuntu"/>
              </a:rPr>
              <a:t> combat the vanishing gradient while providing regularization at training time.</a:t>
            </a:r>
            <a:endParaRPr sz="1800">
              <a:latin typeface="Ubuntu"/>
              <a:ea typeface="Ubuntu"/>
              <a:cs typeface="Ubuntu"/>
              <a:sym typeface="Ubuntu"/>
            </a:endParaRPr>
          </a:p>
        </p:txBody>
      </p:sp>
      <p:pic>
        <p:nvPicPr>
          <p:cNvPr descr="googlenet2.png" id="350" name="Google Shape;350;p53"/>
          <p:cNvPicPr preferRelativeResize="0"/>
          <p:nvPr/>
        </p:nvPicPr>
        <p:blipFill rotWithShape="1">
          <a:blip r:embed="rId3">
            <a:alphaModFix/>
          </a:blip>
          <a:srcRect b="0" l="0" r="0" t="5428"/>
          <a:stretch/>
        </p:blipFill>
        <p:spPr>
          <a:xfrm>
            <a:off x="0" y="1355326"/>
            <a:ext cx="9144001" cy="3915175"/>
          </a:xfrm>
          <a:prstGeom prst="rect">
            <a:avLst/>
          </a:prstGeom>
          <a:noFill/>
          <a:ln>
            <a:noFill/>
          </a:ln>
        </p:spPr>
      </p:pic>
      <p:sp>
        <p:nvSpPr>
          <p:cNvPr id="351" name="Google Shape;351;p53"/>
          <p:cNvSpPr/>
          <p:nvPr/>
        </p:nvSpPr>
        <p:spPr>
          <a:xfrm>
            <a:off x="4880073" y="2830375"/>
            <a:ext cx="548700" cy="518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3"/>
          <p:cNvSpPr/>
          <p:nvPr/>
        </p:nvSpPr>
        <p:spPr>
          <a:xfrm>
            <a:off x="6856573" y="2579775"/>
            <a:ext cx="548700" cy="5187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3"/>
          <p:cNvSpPr/>
          <p:nvPr/>
        </p:nvSpPr>
        <p:spPr>
          <a:xfrm>
            <a:off x="4880075" y="3412725"/>
            <a:ext cx="548700" cy="518700"/>
          </a:xfrm>
          <a:prstGeom prst="upArrow">
            <a:avLst>
              <a:gd fmla="val 50000" name="adj1"/>
              <a:gd fmla="val 50000" name="adj2"/>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3"/>
          <p:cNvSpPr/>
          <p:nvPr/>
        </p:nvSpPr>
        <p:spPr>
          <a:xfrm>
            <a:off x="6856575" y="3151500"/>
            <a:ext cx="548700" cy="518700"/>
          </a:xfrm>
          <a:prstGeom prst="upArrow">
            <a:avLst>
              <a:gd fmla="val 50000" name="adj1"/>
              <a:gd fmla="val 50000" name="adj2"/>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8" name="Shape 358"/>
        <p:cNvGrpSpPr/>
        <p:nvPr/>
      </p:nvGrpSpPr>
      <p:grpSpPr>
        <a:xfrm>
          <a:off x="0" y="0"/>
          <a:ext cx="0" cy="0"/>
          <a:chOff x="0" y="0"/>
          <a:chExt cx="0" cy="0"/>
        </a:xfrm>
      </p:grpSpPr>
      <p:sp>
        <p:nvSpPr>
          <p:cNvPr id="359" name="Google Shape;359;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Captura de pantalla 2017-01-25 a les 8.28.14.png" id="360" name="Google Shape;360;p54"/>
          <p:cNvPicPr preferRelativeResize="0"/>
          <p:nvPr/>
        </p:nvPicPr>
        <p:blipFill>
          <a:blip r:embed="rId3">
            <a:alphaModFix/>
          </a:blip>
          <a:stretch>
            <a:fillRect/>
          </a:stretch>
        </p:blipFill>
        <p:spPr>
          <a:xfrm>
            <a:off x="152400" y="705051"/>
            <a:ext cx="8607844" cy="3816201"/>
          </a:xfrm>
          <a:prstGeom prst="rect">
            <a:avLst/>
          </a:prstGeom>
          <a:noFill/>
          <a:ln>
            <a:noFill/>
          </a:ln>
        </p:spPr>
      </p:pic>
      <p:sp>
        <p:nvSpPr>
          <p:cNvPr id="361" name="Google Shape;361;p54"/>
          <p:cNvSpPr txBox="1"/>
          <p:nvPr/>
        </p:nvSpPr>
        <p:spPr>
          <a:xfrm>
            <a:off x="0" y="4670825"/>
            <a:ext cx="87603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#FCN</a:t>
            </a:r>
            <a:r>
              <a:rPr lang="en" sz="1200">
                <a:solidFill>
                  <a:srgbClr val="222222"/>
                </a:solidFill>
                <a:highlight>
                  <a:srgbClr val="FFFFFF"/>
                </a:highlight>
                <a:latin typeface="Ubuntu"/>
                <a:ea typeface="Ubuntu"/>
                <a:cs typeface="Ubuntu"/>
                <a:sym typeface="Ubuntu"/>
              </a:rPr>
              <a:t> Long, Jonathan, Evan Shelhamer, and Trevor Darrell. </a:t>
            </a:r>
            <a:r>
              <a:rPr lang="en" sz="1200" u="sng">
                <a:solidFill>
                  <a:schemeClr val="hlink"/>
                </a:solidFill>
                <a:highlight>
                  <a:srgbClr val="FFFFFF"/>
                </a:highlight>
                <a:latin typeface="Ubuntu"/>
                <a:ea typeface="Ubuntu"/>
                <a:cs typeface="Ubuntu"/>
                <a:sym typeface="Ubuntu"/>
                <a:hlinkClick r:id="rId4"/>
              </a:rPr>
              <a:t>"Fully convolutional networks for semantic segmentation."</a:t>
            </a:r>
            <a:r>
              <a:rPr lang="en" sz="1200">
                <a:solidFill>
                  <a:srgbClr val="222222"/>
                </a:solidFill>
                <a:highlight>
                  <a:srgbClr val="FFFFFF"/>
                </a:highlight>
                <a:latin typeface="Ubuntu"/>
                <a:ea typeface="Ubuntu"/>
                <a:cs typeface="Ubuntu"/>
                <a:sym typeface="Ubuntu"/>
              </a:rPr>
              <a:t> CVPR 2015. </a:t>
            </a:r>
            <a:r>
              <a:rPr lang="en" sz="1200" u="sng">
                <a:solidFill>
                  <a:schemeClr val="hlink"/>
                </a:solidFill>
                <a:highlight>
                  <a:srgbClr val="FFFFFF"/>
                </a:highlight>
                <a:latin typeface="Ubuntu"/>
                <a:ea typeface="Ubuntu"/>
                <a:cs typeface="Ubuntu"/>
                <a:sym typeface="Ubuntu"/>
                <a:hlinkClick r:id="rId5"/>
              </a:rPr>
              <a:t>[code]</a:t>
            </a:r>
            <a:endParaRPr sz="1200">
              <a:latin typeface="Ubuntu"/>
              <a:ea typeface="Ubuntu"/>
              <a:cs typeface="Ubuntu"/>
              <a:sym typeface="Ubuntu"/>
            </a:endParaRPr>
          </a:p>
        </p:txBody>
      </p:sp>
      <p:sp>
        <p:nvSpPr>
          <p:cNvPr id="362" name="Google Shape;362;p54"/>
          <p:cNvSpPr txBox="1"/>
          <p:nvPr>
            <p:ph type="title"/>
          </p:nvPr>
        </p:nvSpPr>
        <p:spPr>
          <a:xfrm>
            <a:off x="83100" y="64025"/>
            <a:ext cx="900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Skip connections to output </a:t>
            </a:r>
            <a:r>
              <a:rPr lang="en" sz="2000"/>
              <a:t>(image segmentation)</a:t>
            </a:r>
            <a:endParaRPr sz="2000">
              <a:solidFill>
                <a:srgbClr val="2980B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6" name="Shape 366"/>
        <p:cNvGrpSpPr/>
        <p:nvPr/>
      </p:nvGrpSpPr>
      <p:grpSpPr>
        <a:xfrm>
          <a:off x="0" y="0"/>
          <a:ext cx="0" cy="0"/>
          <a:chOff x="0" y="0"/>
          <a:chExt cx="0" cy="0"/>
        </a:xfrm>
      </p:grpSpPr>
      <p:sp>
        <p:nvSpPr>
          <p:cNvPr id="367" name="Google Shape;367;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8" name="Google Shape;368;p55"/>
          <p:cNvSpPr txBox="1"/>
          <p:nvPr>
            <p:ph type="title"/>
          </p:nvPr>
        </p:nvSpPr>
        <p:spPr>
          <a:xfrm>
            <a:off x="83100" y="64025"/>
            <a:ext cx="900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Skip connections to output </a:t>
            </a:r>
            <a:r>
              <a:rPr lang="en" sz="2000"/>
              <a:t>(speech synthesis)</a:t>
            </a:r>
            <a:endParaRPr sz="2000">
              <a:solidFill>
                <a:srgbClr val="2980B9"/>
              </a:solidFill>
            </a:endParaRPr>
          </a:p>
        </p:txBody>
      </p:sp>
      <p:sp>
        <p:nvSpPr>
          <p:cNvPr id="369" name="Google Shape;369;p55"/>
          <p:cNvSpPr txBox="1"/>
          <p:nvPr/>
        </p:nvSpPr>
        <p:spPr>
          <a:xfrm>
            <a:off x="0" y="4616050"/>
            <a:ext cx="8494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Ubuntu"/>
                <a:ea typeface="Ubuntu"/>
                <a:cs typeface="Ubuntu"/>
                <a:sym typeface="Ubuntu"/>
              </a:rPr>
              <a:t>#WaveNet</a:t>
            </a:r>
            <a:r>
              <a:rPr lang="en" sz="1200">
                <a:latin typeface="Ubuntu"/>
                <a:ea typeface="Ubuntu"/>
                <a:cs typeface="Ubuntu"/>
                <a:sym typeface="Ubuntu"/>
              </a:rPr>
              <a:t> Van Den Oord, Aaron, Sander Dieleman, Heiga Zen, Karen Simonyan, </a:t>
            </a:r>
            <a:r>
              <a:rPr lang="en" sz="1200">
                <a:highlight>
                  <a:srgbClr val="FFFF00"/>
                </a:highlight>
                <a:latin typeface="Ubuntu"/>
                <a:ea typeface="Ubuntu"/>
                <a:cs typeface="Ubuntu"/>
                <a:sym typeface="Ubuntu"/>
              </a:rPr>
              <a:t>Oriol Vinyals</a:t>
            </a:r>
            <a:r>
              <a:rPr lang="en" sz="1200">
                <a:latin typeface="Ubuntu"/>
                <a:ea typeface="Ubuntu"/>
                <a:cs typeface="Ubuntu"/>
                <a:sym typeface="Ubuntu"/>
              </a:rPr>
              <a:t>, Alex Graves, Nal Kalchbrenner, Andrew Senior, and Koray Kavukcuoglu. </a:t>
            </a:r>
            <a:r>
              <a:rPr lang="en" sz="1200" u="sng">
                <a:solidFill>
                  <a:schemeClr val="hlink"/>
                </a:solidFill>
                <a:latin typeface="Ubuntu"/>
                <a:ea typeface="Ubuntu"/>
                <a:cs typeface="Ubuntu"/>
                <a:sym typeface="Ubuntu"/>
                <a:hlinkClick r:id="rId3"/>
              </a:rPr>
              <a:t>"Wavenet: A generative model for raw audio."</a:t>
            </a:r>
            <a:r>
              <a:rPr lang="en" sz="1200">
                <a:latin typeface="Ubuntu"/>
                <a:ea typeface="Ubuntu"/>
                <a:cs typeface="Ubuntu"/>
                <a:sym typeface="Ubuntu"/>
              </a:rPr>
              <a:t> Interspeech 2016.</a:t>
            </a:r>
            <a:endParaRPr sz="1200">
              <a:latin typeface="Ubuntu"/>
              <a:ea typeface="Ubuntu"/>
              <a:cs typeface="Ubuntu"/>
              <a:sym typeface="Ubuntu"/>
            </a:endParaRPr>
          </a:p>
        </p:txBody>
      </p:sp>
      <p:pic>
        <p:nvPicPr>
          <p:cNvPr id="370" name="Google Shape;370;p55"/>
          <p:cNvPicPr preferRelativeResize="0"/>
          <p:nvPr/>
        </p:nvPicPr>
        <p:blipFill>
          <a:blip r:embed="rId4">
            <a:alphaModFix/>
          </a:blip>
          <a:stretch>
            <a:fillRect/>
          </a:stretch>
        </p:blipFill>
        <p:spPr>
          <a:xfrm>
            <a:off x="721488" y="664550"/>
            <a:ext cx="7416973" cy="3758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56"/>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Depth-wise Separable Convolutions</a:t>
            </a:r>
            <a:endParaRPr>
              <a:solidFill>
                <a:srgbClr val="2980B9"/>
              </a:solidFill>
            </a:endParaRPr>
          </a:p>
        </p:txBody>
      </p:sp>
      <p:sp>
        <p:nvSpPr>
          <p:cNvPr id="377" name="Google Shape;377;p56"/>
          <p:cNvSpPr txBox="1"/>
          <p:nvPr/>
        </p:nvSpPr>
        <p:spPr>
          <a:xfrm>
            <a:off x="0" y="48232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 </a:t>
            </a:r>
            <a:endParaRPr sz="1200">
              <a:latin typeface="Ubuntu"/>
              <a:ea typeface="Ubuntu"/>
              <a:cs typeface="Ubuntu"/>
              <a:sym typeface="Ubuntu"/>
            </a:endParaRPr>
          </a:p>
        </p:txBody>
      </p:sp>
      <p:sp>
        <p:nvSpPr>
          <p:cNvPr id="378" name="Google Shape;378;p56"/>
          <p:cNvSpPr txBox="1"/>
          <p:nvPr/>
        </p:nvSpPr>
        <p:spPr>
          <a:xfrm>
            <a:off x="259400" y="713500"/>
            <a:ext cx="86835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Depth-wise (in channels) separable convolutions.</a:t>
            </a:r>
            <a:endParaRPr>
              <a:latin typeface="Proxima Nova"/>
              <a:ea typeface="Proxima Nova"/>
              <a:cs typeface="Proxima Nova"/>
              <a:sym typeface="Proxima Nova"/>
            </a:endParaRPr>
          </a:p>
        </p:txBody>
      </p:sp>
      <p:sp>
        <p:nvSpPr>
          <p:cNvPr id="379" name="Google Shape;379;p56"/>
          <p:cNvSpPr txBox="1"/>
          <p:nvPr/>
        </p:nvSpPr>
        <p:spPr>
          <a:xfrm>
            <a:off x="0" y="48232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#XCeption</a:t>
            </a:r>
            <a:r>
              <a:rPr lang="en" sz="1200">
                <a:solidFill>
                  <a:srgbClr val="222222"/>
                </a:solidFill>
                <a:highlight>
                  <a:srgbClr val="FFFFFF"/>
                </a:highlight>
                <a:latin typeface="Ubuntu"/>
                <a:ea typeface="Ubuntu"/>
                <a:cs typeface="Ubuntu"/>
                <a:sym typeface="Ubuntu"/>
              </a:rPr>
              <a:t> Chollet, François. </a:t>
            </a:r>
            <a:r>
              <a:rPr lang="en" sz="1200" u="sng">
                <a:solidFill>
                  <a:schemeClr val="hlink"/>
                </a:solidFill>
                <a:highlight>
                  <a:srgbClr val="FFFFFF"/>
                </a:highlight>
                <a:latin typeface="Ubuntu"/>
                <a:ea typeface="Ubuntu"/>
                <a:cs typeface="Ubuntu"/>
                <a:sym typeface="Ubuntu"/>
                <a:hlinkClick r:id="rId3"/>
              </a:rPr>
              <a:t>"Xception: Deep learning with depthwise separable convolutions."</a:t>
            </a:r>
            <a:r>
              <a:rPr lang="en" sz="1200">
                <a:solidFill>
                  <a:srgbClr val="222222"/>
                </a:solidFill>
                <a:highlight>
                  <a:srgbClr val="FFFFFF"/>
                </a:highlight>
                <a:latin typeface="Ubuntu"/>
                <a:ea typeface="Ubuntu"/>
                <a:cs typeface="Ubuntu"/>
                <a:sym typeface="Ubuntu"/>
              </a:rPr>
              <a:t> CVPR 2017.</a:t>
            </a:r>
            <a:endParaRPr sz="1200">
              <a:latin typeface="Ubuntu"/>
              <a:ea typeface="Ubuntu"/>
              <a:cs typeface="Ubuntu"/>
              <a:sym typeface="Ubuntu"/>
            </a:endParaRPr>
          </a:p>
        </p:txBody>
      </p:sp>
      <p:pic>
        <p:nvPicPr>
          <p:cNvPr id="380" name="Google Shape;380;p56"/>
          <p:cNvPicPr preferRelativeResize="0"/>
          <p:nvPr/>
        </p:nvPicPr>
        <p:blipFill>
          <a:blip r:embed="rId4">
            <a:alphaModFix/>
          </a:blip>
          <a:stretch>
            <a:fillRect/>
          </a:stretch>
        </p:blipFill>
        <p:spPr>
          <a:xfrm>
            <a:off x="444000" y="1252900"/>
            <a:ext cx="4313401" cy="3030624"/>
          </a:xfrm>
          <a:prstGeom prst="rect">
            <a:avLst/>
          </a:prstGeom>
          <a:noFill/>
          <a:ln>
            <a:noFill/>
          </a:ln>
        </p:spPr>
      </p:pic>
      <p:sp>
        <p:nvSpPr>
          <p:cNvPr id="381" name="Google Shape;381;p56"/>
          <p:cNvSpPr txBox="1"/>
          <p:nvPr/>
        </p:nvSpPr>
        <p:spPr>
          <a:xfrm>
            <a:off x="299900" y="3976300"/>
            <a:ext cx="2211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Figure: </a:t>
            </a:r>
            <a:r>
              <a:rPr lang="en" u="sng">
                <a:solidFill>
                  <a:schemeClr val="hlink"/>
                </a:solidFill>
                <a:latin typeface="Proxima Nova"/>
                <a:ea typeface="Proxima Nova"/>
                <a:cs typeface="Proxima Nova"/>
                <a:sym typeface="Proxima Nova"/>
                <a:hlinkClick r:id="rId5"/>
              </a:rPr>
              <a:t>Sik-Ho Tsang</a:t>
            </a:r>
            <a:endParaRPr>
              <a:latin typeface="Proxima Nova"/>
              <a:ea typeface="Proxima Nova"/>
              <a:cs typeface="Proxima Nova"/>
              <a:sym typeface="Proxima Nova"/>
            </a:endParaRPr>
          </a:p>
        </p:txBody>
      </p:sp>
      <p:pic>
        <p:nvPicPr>
          <p:cNvPr id="382" name="Google Shape;382;p56"/>
          <p:cNvPicPr preferRelativeResize="0"/>
          <p:nvPr/>
        </p:nvPicPr>
        <p:blipFill>
          <a:blip r:embed="rId6">
            <a:alphaModFix/>
          </a:blip>
          <a:stretch>
            <a:fillRect/>
          </a:stretch>
        </p:blipFill>
        <p:spPr>
          <a:xfrm>
            <a:off x="6005401" y="1487800"/>
            <a:ext cx="2986199" cy="244533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57"/>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Depth-wise Separable Convolutions</a:t>
            </a:r>
            <a:endParaRPr>
              <a:solidFill>
                <a:srgbClr val="2980B9"/>
              </a:solidFill>
            </a:endParaRPr>
          </a:p>
        </p:txBody>
      </p:sp>
      <p:sp>
        <p:nvSpPr>
          <p:cNvPr id="389" name="Google Shape;389;p57"/>
          <p:cNvSpPr txBox="1"/>
          <p:nvPr/>
        </p:nvSpPr>
        <p:spPr>
          <a:xfrm>
            <a:off x="0" y="48232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 </a:t>
            </a:r>
            <a:endParaRPr sz="1200">
              <a:latin typeface="Ubuntu"/>
              <a:ea typeface="Ubuntu"/>
              <a:cs typeface="Ubuntu"/>
              <a:sym typeface="Ubuntu"/>
            </a:endParaRPr>
          </a:p>
        </p:txBody>
      </p:sp>
      <p:sp>
        <p:nvSpPr>
          <p:cNvPr id="390" name="Google Shape;390;p57"/>
          <p:cNvSpPr txBox="1"/>
          <p:nvPr/>
        </p:nvSpPr>
        <p:spPr>
          <a:xfrm>
            <a:off x="259400" y="713500"/>
            <a:ext cx="8761800" cy="8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MobileNets are streamlined architecture to build light weight deep neural networks. </a:t>
            </a:r>
            <a:endParaRPr sz="1800">
              <a:latin typeface="Ubuntu"/>
              <a:ea typeface="Ubuntu"/>
              <a:cs typeface="Ubuntu"/>
              <a:sym typeface="Ubuntu"/>
            </a:endParaRPr>
          </a:p>
          <a:p>
            <a:pPr indent="0" lvl="0" marL="0" rtl="0" algn="l">
              <a:spcBef>
                <a:spcPts val="0"/>
              </a:spcBef>
              <a:spcAft>
                <a:spcPts val="0"/>
              </a:spcAft>
              <a:buNone/>
            </a:pPr>
            <a:r>
              <a:t/>
            </a:r>
            <a:endParaRPr sz="1800">
              <a:latin typeface="Ubuntu"/>
              <a:ea typeface="Ubuntu"/>
              <a:cs typeface="Ubuntu"/>
              <a:sym typeface="Ubuntu"/>
            </a:endParaRPr>
          </a:p>
        </p:txBody>
      </p:sp>
      <p:pic>
        <p:nvPicPr>
          <p:cNvPr id="391" name="Google Shape;391;p57"/>
          <p:cNvPicPr preferRelativeResize="0"/>
          <p:nvPr/>
        </p:nvPicPr>
        <p:blipFill>
          <a:blip r:embed="rId3">
            <a:alphaModFix/>
          </a:blip>
          <a:stretch>
            <a:fillRect/>
          </a:stretch>
        </p:blipFill>
        <p:spPr>
          <a:xfrm>
            <a:off x="923400" y="1618875"/>
            <a:ext cx="7200000" cy="2770105"/>
          </a:xfrm>
          <a:prstGeom prst="rect">
            <a:avLst/>
          </a:prstGeom>
          <a:noFill/>
          <a:ln>
            <a:noFill/>
          </a:ln>
        </p:spPr>
      </p:pic>
      <p:sp>
        <p:nvSpPr>
          <p:cNvPr id="392" name="Google Shape;392;p57"/>
          <p:cNvSpPr txBox="1"/>
          <p:nvPr/>
        </p:nvSpPr>
        <p:spPr>
          <a:xfrm>
            <a:off x="0" y="4594625"/>
            <a:ext cx="84594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#MobileNet1</a:t>
            </a:r>
            <a:r>
              <a:rPr lang="en" sz="1200">
                <a:solidFill>
                  <a:srgbClr val="222222"/>
                </a:solidFill>
                <a:highlight>
                  <a:srgbClr val="FFFFFF"/>
                </a:highlight>
                <a:latin typeface="Ubuntu"/>
                <a:ea typeface="Ubuntu"/>
                <a:cs typeface="Ubuntu"/>
                <a:sym typeface="Ubuntu"/>
              </a:rPr>
              <a:t> Howard, A. G., Zhu, M., Chen, B., Kalenichenko, D., Wang, W., Weyand, T., ... &amp; Adam, H. (2017). Mobilenets: </a:t>
            </a:r>
            <a:r>
              <a:rPr lang="en" sz="1200" u="sng">
                <a:solidFill>
                  <a:schemeClr val="hlink"/>
                </a:solidFill>
                <a:highlight>
                  <a:srgbClr val="FFFFFF"/>
                </a:highlight>
                <a:latin typeface="Ubuntu"/>
                <a:ea typeface="Ubuntu"/>
                <a:cs typeface="Ubuntu"/>
                <a:sym typeface="Ubuntu"/>
                <a:hlinkClick r:id="rId4"/>
              </a:rPr>
              <a:t>Efficient convolutional neural networks for mobile vision applications</a:t>
            </a:r>
            <a:r>
              <a:rPr lang="en" sz="1200">
                <a:solidFill>
                  <a:srgbClr val="222222"/>
                </a:solidFill>
                <a:highlight>
                  <a:srgbClr val="FFFFFF"/>
                </a:highlight>
                <a:latin typeface="Ubuntu"/>
                <a:ea typeface="Ubuntu"/>
                <a:cs typeface="Ubuntu"/>
                <a:sym typeface="Ubuntu"/>
              </a:rPr>
              <a:t>. arXiv preprint arXiv:1704.04861. </a:t>
            </a:r>
            <a:r>
              <a:rPr lang="en" sz="1200" u="sng">
                <a:solidFill>
                  <a:schemeClr val="hlink"/>
                </a:solidFill>
                <a:highlight>
                  <a:srgbClr val="FFFFFF"/>
                </a:highlight>
                <a:latin typeface="Ubuntu"/>
                <a:ea typeface="Ubuntu"/>
                <a:cs typeface="Ubuntu"/>
                <a:sym typeface="Ubuntu"/>
                <a:hlinkClick r:id="rId5"/>
              </a:rPr>
              <a:t>[blog]</a:t>
            </a:r>
            <a:endParaRPr sz="1200">
              <a:solidFill>
                <a:srgbClr val="222222"/>
              </a:solidFill>
              <a:highlight>
                <a:srgbClr val="FFFFFF"/>
              </a:highlight>
              <a:latin typeface="Ubuntu"/>
              <a:ea typeface="Ubuntu"/>
              <a:cs typeface="Ubuntu"/>
              <a:sym typeface="Ubuntu"/>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8" name="Google Shape;398;p58"/>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Convolutions</a:t>
            </a:r>
            <a:endParaRPr>
              <a:solidFill>
                <a:srgbClr val="2980B9"/>
              </a:solidFill>
            </a:endParaRPr>
          </a:p>
        </p:txBody>
      </p:sp>
      <p:sp>
        <p:nvSpPr>
          <p:cNvPr id="399" name="Google Shape;399;p58"/>
          <p:cNvSpPr txBox="1"/>
          <p:nvPr/>
        </p:nvSpPr>
        <p:spPr>
          <a:xfrm>
            <a:off x="0" y="48232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 </a:t>
            </a:r>
            <a:endParaRPr sz="1200">
              <a:latin typeface="Ubuntu"/>
              <a:ea typeface="Ubuntu"/>
              <a:cs typeface="Ubuntu"/>
              <a:sym typeface="Ubuntu"/>
            </a:endParaRPr>
          </a:p>
        </p:txBody>
      </p:sp>
      <p:sp>
        <p:nvSpPr>
          <p:cNvPr id="400" name="Google Shape;400;p58"/>
          <p:cNvSpPr txBox="1"/>
          <p:nvPr/>
        </p:nvSpPr>
        <p:spPr>
          <a:xfrm>
            <a:off x="0" y="4594625"/>
            <a:ext cx="84594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#MobileNet1</a:t>
            </a:r>
            <a:r>
              <a:rPr lang="en" sz="1200">
                <a:solidFill>
                  <a:srgbClr val="222222"/>
                </a:solidFill>
                <a:highlight>
                  <a:srgbClr val="FFFFFF"/>
                </a:highlight>
                <a:latin typeface="Ubuntu"/>
                <a:ea typeface="Ubuntu"/>
                <a:cs typeface="Ubuntu"/>
                <a:sym typeface="Ubuntu"/>
              </a:rPr>
              <a:t> Howard, A. G., Zhu, M., Chen, B., Kalenichenko, D., Wang, W., Weyand, T., ... &amp; Adam, H. (2017). Mobilenets: </a:t>
            </a:r>
            <a:r>
              <a:rPr lang="en" sz="1200" u="sng">
                <a:solidFill>
                  <a:schemeClr val="hlink"/>
                </a:solidFill>
                <a:highlight>
                  <a:srgbClr val="FFFFFF"/>
                </a:highlight>
                <a:latin typeface="Ubuntu"/>
                <a:ea typeface="Ubuntu"/>
                <a:cs typeface="Ubuntu"/>
                <a:sym typeface="Ubuntu"/>
                <a:hlinkClick r:id="rId3"/>
              </a:rPr>
              <a:t>Efficient convolutional neural networks for mobile vision applications</a:t>
            </a:r>
            <a:r>
              <a:rPr lang="en" sz="1200">
                <a:solidFill>
                  <a:srgbClr val="222222"/>
                </a:solidFill>
                <a:highlight>
                  <a:srgbClr val="FFFFFF"/>
                </a:highlight>
                <a:latin typeface="Ubuntu"/>
                <a:ea typeface="Ubuntu"/>
                <a:cs typeface="Ubuntu"/>
                <a:sym typeface="Ubuntu"/>
              </a:rPr>
              <a:t>. arXiv preprint arXiv:1704.04861. </a:t>
            </a:r>
            <a:r>
              <a:rPr lang="en" sz="1200" u="sng">
                <a:solidFill>
                  <a:schemeClr val="hlink"/>
                </a:solidFill>
                <a:highlight>
                  <a:srgbClr val="FFFFFF"/>
                </a:highlight>
                <a:latin typeface="Ubuntu"/>
                <a:ea typeface="Ubuntu"/>
                <a:cs typeface="Ubuntu"/>
                <a:sym typeface="Ubuntu"/>
                <a:hlinkClick r:id="rId4"/>
              </a:rPr>
              <a:t>[blog]</a:t>
            </a:r>
            <a:endParaRPr sz="1200">
              <a:solidFill>
                <a:srgbClr val="222222"/>
              </a:solidFill>
              <a:highlight>
                <a:srgbClr val="FFFFFF"/>
              </a:highlight>
              <a:latin typeface="Ubuntu"/>
              <a:ea typeface="Ubuntu"/>
              <a:cs typeface="Ubuntu"/>
              <a:sym typeface="Ubuntu"/>
            </a:endParaRPr>
          </a:p>
        </p:txBody>
      </p:sp>
      <p:pic>
        <p:nvPicPr>
          <p:cNvPr id="401" name="Google Shape;401;p58"/>
          <p:cNvPicPr preferRelativeResize="0"/>
          <p:nvPr/>
        </p:nvPicPr>
        <p:blipFill rotWithShape="1">
          <a:blip r:embed="rId5">
            <a:alphaModFix/>
          </a:blip>
          <a:srcRect b="74652" l="0" r="0" t="0"/>
          <a:stretch/>
        </p:blipFill>
        <p:spPr>
          <a:xfrm>
            <a:off x="357325" y="1657325"/>
            <a:ext cx="2879999" cy="960736"/>
          </a:xfrm>
          <a:prstGeom prst="rect">
            <a:avLst/>
          </a:prstGeom>
          <a:noFill/>
          <a:ln>
            <a:noFill/>
          </a:ln>
        </p:spPr>
      </p:pic>
      <p:sp>
        <p:nvSpPr>
          <p:cNvPr id="402" name="Google Shape;402;p58"/>
          <p:cNvSpPr/>
          <p:nvPr/>
        </p:nvSpPr>
        <p:spPr>
          <a:xfrm>
            <a:off x="330400" y="676025"/>
            <a:ext cx="8368800" cy="8850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Consider an input tensor of D</a:t>
            </a:r>
            <a:r>
              <a:rPr baseline="-25000" lang="en" sz="1800">
                <a:solidFill>
                  <a:srgbClr val="FF6633"/>
                </a:solidFill>
                <a:latin typeface="Ubuntu"/>
                <a:ea typeface="Ubuntu"/>
                <a:cs typeface="Ubuntu"/>
                <a:sym typeface="Ubuntu"/>
              </a:rPr>
              <a:t>F</a:t>
            </a:r>
            <a:r>
              <a:rPr lang="en" sz="1800">
                <a:solidFill>
                  <a:srgbClr val="FF6633"/>
                </a:solidFill>
                <a:latin typeface="Ubuntu"/>
                <a:ea typeface="Ubuntu"/>
                <a:cs typeface="Ubuntu"/>
                <a:sym typeface="Ubuntu"/>
              </a:rPr>
              <a:t> x D</a:t>
            </a:r>
            <a:r>
              <a:rPr baseline="-25000" lang="en" sz="1800">
                <a:solidFill>
                  <a:srgbClr val="FF6633"/>
                </a:solidFill>
                <a:latin typeface="Ubuntu"/>
                <a:ea typeface="Ubuntu"/>
                <a:cs typeface="Ubuntu"/>
                <a:sym typeface="Ubuntu"/>
              </a:rPr>
              <a:t>F</a:t>
            </a:r>
            <a:r>
              <a:rPr lang="en" sz="1800">
                <a:solidFill>
                  <a:srgbClr val="FF6633"/>
                </a:solidFill>
                <a:latin typeface="Ubuntu"/>
                <a:ea typeface="Ubuntu"/>
                <a:cs typeface="Ubuntu"/>
                <a:sym typeface="Ubuntu"/>
              </a:rPr>
              <a:t> x M, and assume padding and stride = 1. </a:t>
            </a:r>
            <a:endParaRPr sz="1800">
              <a:solidFill>
                <a:srgbClr val="FF6633"/>
              </a:solidFill>
              <a:latin typeface="Ubuntu"/>
              <a:ea typeface="Ubuntu"/>
              <a:cs typeface="Ubuntu"/>
              <a:sym typeface="Ubuntu"/>
            </a:endParaRPr>
          </a:p>
          <a:p>
            <a:pPr indent="-342900" lvl="0" marL="457200" rtl="0" algn="l">
              <a:spcBef>
                <a:spcPts val="0"/>
              </a:spcBef>
              <a:spcAft>
                <a:spcPts val="0"/>
              </a:spcAft>
              <a:buClr>
                <a:srgbClr val="FF6633"/>
              </a:buClr>
              <a:buSzPts val="1800"/>
              <a:buFont typeface="Ubuntu"/>
              <a:buAutoNum type="alphaLcParenR"/>
            </a:pPr>
            <a:r>
              <a:rPr lang="en" sz="1800">
                <a:solidFill>
                  <a:srgbClr val="FF6633"/>
                </a:solidFill>
                <a:latin typeface="Ubuntu"/>
                <a:ea typeface="Ubuntu"/>
                <a:cs typeface="Ubuntu"/>
                <a:sym typeface="Ubuntu"/>
              </a:rPr>
              <a:t>Given the N convolutional kernels in the figure, what are the </a:t>
            </a:r>
            <a:r>
              <a:rPr lang="en" sz="1800" u="sng">
                <a:solidFill>
                  <a:srgbClr val="FF6633"/>
                </a:solidFill>
                <a:latin typeface="Ubuntu"/>
                <a:ea typeface="Ubuntu"/>
                <a:cs typeface="Ubuntu"/>
                <a:sym typeface="Ubuntu"/>
              </a:rPr>
              <a:t>dimensions</a:t>
            </a:r>
            <a:r>
              <a:rPr lang="en" sz="1800">
                <a:solidFill>
                  <a:srgbClr val="FF6633"/>
                </a:solidFill>
                <a:latin typeface="Ubuntu"/>
                <a:ea typeface="Ubuntu"/>
                <a:cs typeface="Ubuntu"/>
                <a:sym typeface="Ubuntu"/>
              </a:rPr>
              <a:t> of the output tensor ?</a:t>
            </a:r>
            <a:endParaRPr sz="1800">
              <a:solidFill>
                <a:srgbClr val="FF6633"/>
              </a:solidFill>
              <a:latin typeface="Ubuntu"/>
              <a:ea typeface="Ubuntu"/>
              <a:cs typeface="Ubuntu"/>
              <a:sym typeface="Ubuntu"/>
            </a:endParaRPr>
          </a:p>
        </p:txBody>
      </p:sp>
      <p:sp>
        <p:nvSpPr>
          <p:cNvPr id="403" name="Google Shape;403;p58"/>
          <p:cNvSpPr txBox="1"/>
          <p:nvPr/>
        </p:nvSpPr>
        <p:spPr>
          <a:xfrm>
            <a:off x="150" y="1799175"/>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latin typeface="Ubuntu"/>
                <a:ea typeface="Ubuntu"/>
                <a:cs typeface="Ubuntu"/>
                <a:sym typeface="Ubuntu"/>
              </a:rPr>
              <a:t>(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x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 x N filters</a:t>
            </a:r>
            <a:endParaRPr sz="1800">
              <a:latin typeface="Ubuntu"/>
              <a:ea typeface="Ubuntu"/>
              <a:cs typeface="Ubuntu"/>
              <a:sym typeface="Ubuntu"/>
            </a:endParaRPr>
          </a:p>
        </p:txBody>
      </p:sp>
      <p:sp>
        <p:nvSpPr>
          <p:cNvPr id="404" name="Google Shape;404;p58"/>
          <p:cNvSpPr/>
          <p:nvPr/>
        </p:nvSpPr>
        <p:spPr>
          <a:xfrm>
            <a:off x="357325" y="2695175"/>
            <a:ext cx="8368800" cy="6030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b) How many </a:t>
            </a:r>
            <a:r>
              <a:rPr lang="en" sz="1800" u="sng">
                <a:solidFill>
                  <a:srgbClr val="FF6633"/>
                </a:solidFill>
                <a:latin typeface="Ubuntu"/>
                <a:ea typeface="Ubuntu"/>
                <a:cs typeface="Ubuntu"/>
                <a:sym typeface="Ubuntu"/>
              </a:rPr>
              <a:t>multiplications</a:t>
            </a:r>
            <a:r>
              <a:rPr lang="en" sz="1800">
                <a:solidFill>
                  <a:srgbClr val="FF6633"/>
                </a:solidFill>
                <a:latin typeface="Ubuntu"/>
                <a:ea typeface="Ubuntu"/>
                <a:cs typeface="Ubuntu"/>
                <a:sym typeface="Ubuntu"/>
              </a:rPr>
              <a:t> are needed to compute one value in the output tensor ?</a:t>
            </a:r>
            <a:endParaRPr sz="1800">
              <a:solidFill>
                <a:srgbClr val="FF6633"/>
              </a:solidFill>
              <a:latin typeface="Ubuntu"/>
              <a:ea typeface="Ubuntu"/>
              <a:cs typeface="Ubuntu"/>
              <a:sym typeface="Ubuntu"/>
            </a:endParaRPr>
          </a:p>
        </p:txBody>
      </p:sp>
      <p:sp>
        <p:nvSpPr>
          <p:cNvPr id="405" name="Google Shape;405;p58"/>
          <p:cNvSpPr txBox="1"/>
          <p:nvPr/>
        </p:nvSpPr>
        <p:spPr>
          <a:xfrm>
            <a:off x="150" y="3246975"/>
            <a:ext cx="91440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A81BA"/>
                </a:solidFill>
                <a:latin typeface="Ubuntu"/>
                <a:ea typeface="Ubuntu"/>
                <a:cs typeface="Ubuntu"/>
                <a:sym typeface="Ubuntu"/>
              </a:rPr>
              <a:t>D</a:t>
            </a:r>
            <a:r>
              <a:rPr baseline="-25000" lang="en" sz="1800">
                <a:solidFill>
                  <a:srgbClr val="3A81BA"/>
                </a:solidFill>
                <a:latin typeface="Ubuntu"/>
                <a:ea typeface="Ubuntu"/>
                <a:cs typeface="Ubuntu"/>
                <a:sym typeface="Ubuntu"/>
              </a:rPr>
              <a:t>K</a:t>
            </a:r>
            <a:r>
              <a:rPr lang="en" sz="1800">
                <a:solidFill>
                  <a:srgbClr val="3A81BA"/>
                </a:solidFill>
                <a:latin typeface="Ubuntu"/>
                <a:ea typeface="Ubuntu"/>
                <a:cs typeface="Ubuntu"/>
                <a:sym typeface="Ubuntu"/>
              </a:rPr>
              <a:t> x D</a:t>
            </a:r>
            <a:r>
              <a:rPr baseline="-25000" lang="en" sz="1800">
                <a:solidFill>
                  <a:srgbClr val="3A81BA"/>
                </a:solidFill>
                <a:latin typeface="Ubuntu"/>
                <a:ea typeface="Ubuntu"/>
                <a:cs typeface="Ubuntu"/>
                <a:sym typeface="Ubuntu"/>
              </a:rPr>
              <a:t>K  </a:t>
            </a:r>
            <a:r>
              <a:rPr lang="en" sz="1800">
                <a:solidFill>
                  <a:srgbClr val="3A81BA"/>
                </a:solidFill>
                <a:latin typeface="Ubuntu"/>
                <a:ea typeface="Ubuntu"/>
                <a:cs typeface="Ubuntu"/>
                <a:sym typeface="Ubuntu"/>
              </a:rPr>
              <a:t>x M</a:t>
            </a:r>
            <a:r>
              <a:rPr lang="en" sz="1800">
                <a:latin typeface="Ubuntu"/>
                <a:ea typeface="Ubuntu"/>
                <a:cs typeface="Ubuntu"/>
                <a:sym typeface="Ubuntu"/>
              </a:rPr>
              <a:t>  (kernel size)</a:t>
            </a:r>
            <a:endParaRPr sz="1800">
              <a:latin typeface="Ubuntu"/>
              <a:ea typeface="Ubuntu"/>
              <a:cs typeface="Ubuntu"/>
              <a:sym typeface="Ubuntu"/>
            </a:endParaRPr>
          </a:p>
        </p:txBody>
      </p:sp>
      <p:sp>
        <p:nvSpPr>
          <p:cNvPr id="406" name="Google Shape;406;p58"/>
          <p:cNvSpPr/>
          <p:nvPr/>
        </p:nvSpPr>
        <p:spPr>
          <a:xfrm>
            <a:off x="357325" y="3761975"/>
            <a:ext cx="8368800" cy="3936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c) How many </a:t>
            </a:r>
            <a:r>
              <a:rPr lang="en" sz="1800" u="sng">
                <a:solidFill>
                  <a:srgbClr val="FF6633"/>
                </a:solidFill>
                <a:latin typeface="Ubuntu"/>
                <a:ea typeface="Ubuntu"/>
                <a:cs typeface="Ubuntu"/>
                <a:sym typeface="Ubuntu"/>
              </a:rPr>
              <a:t>multiplications</a:t>
            </a:r>
            <a:r>
              <a:rPr lang="en" sz="1800">
                <a:solidFill>
                  <a:srgbClr val="FF6633"/>
                </a:solidFill>
                <a:latin typeface="Ubuntu"/>
                <a:ea typeface="Ubuntu"/>
                <a:cs typeface="Ubuntu"/>
                <a:sym typeface="Ubuntu"/>
              </a:rPr>
              <a:t> are needed for the whole output tensor ?</a:t>
            </a:r>
            <a:endParaRPr sz="1800">
              <a:solidFill>
                <a:srgbClr val="FF6633"/>
              </a:solidFill>
              <a:latin typeface="Ubuntu"/>
              <a:ea typeface="Ubuntu"/>
              <a:cs typeface="Ubuntu"/>
              <a:sym typeface="Ubuntu"/>
            </a:endParaRPr>
          </a:p>
        </p:txBody>
      </p:sp>
      <p:sp>
        <p:nvSpPr>
          <p:cNvPr id="407" name="Google Shape;407;p58"/>
          <p:cNvSpPr txBox="1"/>
          <p:nvPr/>
        </p:nvSpPr>
        <p:spPr>
          <a:xfrm>
            <a:off x="150" y="4085175"/>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A81BA"/>
                </a:solidFill>
                <a:latin typeface="Ubuntu"/>
                <a:ea typeface="Ubuntu"/>
                <a:cs typeface="Ubuntu"/>
                <a:sym typeface="Ubuntu"/>
              </a:rPr>
              <a:t>( D</a:t>
            </a:r>
            <a:r>
              <a:rPr baseline="-25000" lang="en" sz="1800">
                <a:solidFill>
                  <a:srgbClr val="3A81BA"/>
                </a:solidFill>
                <a:latin typeface="Ubuntu"/>
                <a:ea typeface="Ubuntu"/>
                <a:cs typeface="Ubuntu"/>
                <a:sym typeface="Ubuntu"/>
              </a:rPr>
              <a:t>K</a:t>
            </a:r>
            <a:r>
              <a:rPr lang="en" sz="1800">
                <a:solidFill>
                  <a:srgbClr val="3A81BA"/>
                </a:solidFill>
                <a:latin typeface="Ubuntu"/>
                <a:ea typeface="Ubuntu"/>
                <a:cs typeface="Ubuntu"/>
                <a:sym typeface="Ubuntu"/>
              </a:rPr>
              <a:t> x D</a:t>
            </a:r>
            <a:r>
              <a:rPr baseline="-25000" lang="en" sz="1800">
                <a:solidFill>
                  <a:srgbClr val="3A81BA"/>
                </a:solidFill>
                <a:latin typeface="Ubuntu"/>
                <a:ea typeface="Ubuntu"/>
                <a:cs typeface="Ubuntu"/>
                <a:sym typeface="Ubuntu"/>
              </a:rPr>
              <a:t>K  </a:t>
            </a:r>
            <a:r>
              <a:rPr lang="en" sz="1800">
                <a:solidFill>
                  <a:srgbClr val="3A81BA"/>
                </a:solidFill>
                <a:latin typeface="Ubuntu"/>
                <a:ea typeface="Ubuntu"/>
                <a:cs typeface="Ubuntu"/>
                <a:sym typeface="Ubuntu"/>
              </a:rPr>
              <a:t>) x M</a:t>
            </a:r>
            <a:r>
              <a:rPr lang="en" sz="1800">
                <a:latin typeface="Ubuntu"/>
                <a:ea typeface="Ubuntu"/>
                <a:cs typeface="Ubuntu"/>
                <a:sym typeface="Ubuntu"/>
              </a:rPr>
              <a:t> x </a:t>
            </a:r>
            <a:r>
              <a:rPr lang="en" sz="1800">
                <a:solidFill>
                  <a:srgbClr val="38761D"/>
                </a:solidFill>
                <a:latin typeface="Ubuntu"/>
                <a:ea typeface="Ubuntu"/>
                <a:cs typeface="Ubuntu"/>
                <a:sym typeface="Ubuntu"/>
              </a:rPr>
              <a:t>(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x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 x N</a:t>
            </a:r>
            <a:endParaRPr sz="1800">
              <a:solidFill>
                <a:srgbClr val="38761D"/>
              </a:solidFill>
              <a:latin typeface="Ubuntu"/>
              <a:ea typeface="Ubuntu"/>
              <a:cs typeface="Ubuntu"/>
              <a:sym typeface="Ubuntu"/>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59"/>
          <p:cNvSpPr txBox="1"/>
          <p:nvPr/>
        </p:nvSpPr>
        <p:spPr>
          <a:xfrm>
            <a:off x="0" y="48232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 </a:t>
            </a:r>
            <a:endParaRPr sz="1200">
              <a:latin typeface="Ubuntu"/>
              <a:ea typeface="Ubuntu"/>
              <a:cs typeface="Ubuntu"/>
              <a:sym typeface="Ubuntu"/>
            </a:endParaRPr>
          </a:p>
        </p:txBody>
      </p:sp>
      <p:sp>
        <p:nvSpPr>
          <p:cNvPr id="414" name="Google Shape;414;p59"/>
          <p:cNvSpPr txBox="1"/>
          <p:nvPr/>
        </p:nvSpPr>
        <p:spPr>
          <a:xfrm>
            <a:off x="0" y="4594625"/>
            <a:ext cx="84594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#MobileNet1</a:t>
            </a:r>
            <a:r>
              <a:rPr lang="en" sz="1200">
                <a:solidFill>
                  <a:srgbClr val="222222"/>
                </a:solidFill>
                <a:highlight>
                  <a:srgbClr val="FFFFFF"/>
                </a:highlight>
                <a:latin typeface="Ubuntu"/>
                <a:ea typeface="Ubuntu"/>
                <a:cs typeface="Ubuntu"/>
                <a:sym typeface="Ubuntu"/>
              </a:rPr>
              <a:t> Howard, A. G., Zhu, M., Chen, B., Kalenichenko, D., Wang, W., Weyand, T., ... &amp; Adam, H. (2017). Mobilenets: </a:t>
            </a:r>
            <a:r>
              <a:rPr lang="en" sz="1200" u="sng">
                <a:solidFill>
                  <a:schemeClr val="hlink"/>
                </a:solidFill>
                <a:highlight>
                  <a:srgbClr val="FFFFFF"/>
                </a:highlight>
                <a:latin typeface="Ubuntu"/>
                <a:ea typeface="Ubuntu"/>
                <a:cs typeface="Ubuntu"/>
                <a:sym typeface="Ubuntu"/>
                <a:hlinkClick r:id="rId3"/>
              </a:rPr>
              <a:t>Efficient convolutional neural networks for mobile vision applications</a:t>
            </a:r>
            <a:r>
              <a:rPr lang="en" sz="1200">
                <a:solidFill>
                  <a:srgbClr val="222222"/>
                </a:solidFill>
                <a:highlight>
                  <a:srgbClr val="FFFFFF"/>
                </a:highlight>
                <a:latin typeface="Ubuntu"/>
                <a:ea typeface="Ubuntu"/>
                <a:cs typeface="Ubuntu"/>
                <a:sym typeface="Ubuntu"/>
              </a:rPr>
              <a:t>. arXiv preprint arXiv:1704.04861. </a:t>
            </a:r>
            <a:r>
              <a:rPr lang="en" sz="1200" u="sng">
                <a:solidFill>
                  <a:schemeClr val="hlink"/>
                </a:solidFill>
                <a:highlight>
                  <a:srgbClr val="FFFFFF"/>
                </a:highlight>
                <a:latin typeface="Ubuntu"/>
                <a:ea typeface="Ubuntu"/>
                <a:cs typeface="Ubuntu"/>
                <a:sym typeface="Ubuntu"/>
                <a:hlinkClick r:id="rId4"/>
              </a:rPr>
              <a:t>[blog]</a:t>
            </a:r>
            <a:endParaRPr sz="1200">
              <a:solidFill>
                <a:srgbClr val="222222"/>
              </a:solidFill>
              <a:highlight>
                <a:srgbClr val="FFFFFF"/>
              </a:highlight>
              <a:latin typeface="Ubuntu"/>
              <a:ea typeface="Ubuntu"/>
              <a:cs typeface="Ubuntu"/>
              <a:sym typeface="Ubuntu"/>
            </a:endParaRPr>
          </a:p>
        </p:txBody>
      </p:sp>
      <p:sp>
        <p:nvSpPr>
          <p:cNvPr id="415" name="Google Shape;415;p59"/>
          <p:cNvSpPr/>
          <p:nvPr/>
        </p:nvSpPr>
        <p:spPr>
          <a:xfrm>
            <a:off x="330400" y="676025"/>
            <a:ext cx="8368800" cy="8850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Consider an input tensor of D</a:t>
            </a:r>
            <a:r>
              <a:rPr baseline="-25000" lang="en" sz="1800">
                <a:solidFill>
                  <a:srgbClr val="FF6633"/>
                </a:solidFill>
                <a:latin typeface="Ubuntu"/>
                <a:ea typeface="Ubuntu"/>
                <a:cs typeface="Ubuntu"/>
                <a:sym typeface="Ubuntu"/>
              </a:rPr>
              <a:t>F</a:t>
            </a:r>
            <a:r>
              <a:rPr lang="en" sz="1800">
                <a:solidFill>
                  <a:srgbClr val="FF6633"/>
                </a:solidFill>
                <a:latin typeface="Ubuntu"/>
                <a:ea typeface="Ubuntu"/>
                <a:cs typeface="Ubuntu"/>
                <a:sym typeface="Ubuntu"/>
              </a:rPr>
              <a:t> x D</a:t>
            </a:r>
            <a:r>
              <a:rPr baseline="-25000" lang="en" sz="1800">
                <a:solidFill>
                  <a:srgbClr val="FF6633"/>
                </a:solidFill>
                <a:latin typeface="Ubuntu"/>
                <a:ea typeface="Ubuntu"/>
                <a:cs typeface="Ubuntu"/>
                <a:sym typeface="Ubuntu"/>
              </a:rPr>
              <a:t>F</a:t>
            </a:r>
            <a:r>
              <a:rPr lang="en" sz="1800">
                <a:solidFill>
                  <a:srgbClr val="FF6633"/>
                </a:solidFill>
                <a:latin typeface="Ubuntu"/>
                <a:ea typeface="Ubuntu"/>
                <a:cs typeface="Ubuntu"/>
                <a:sym typeface="Ubuntu"/>
              </a:rPr>
              <a:t> x M, and assume padding and stride = 1. </a:t>
            </a:r>
            <a:endParaRPr sz="1800">
              <a:solidFill>
                <a:srgbClr val="FF6633"/>
              </a:solidFill>
              <a:latin typeface="Ubuntu"/>
              <a:ea typeface="Ubuntu"/>
              <a:cs typeface="Ubuntu"/>
              <a:sym typeface="Ubuntu"/>
            </a:endParaRPr>
          </a:p>
          <a:p>
            <a:pPr indent="-342900" lvl="0" marL="457200" rtl="0" algn="l">
              <a:spcBef>
                <a:spcPts val="0"/>
              </a:spcBef>
              <a:spcAft>
                <a:spcPts val="0"/>
              </a:spcAft>
              <a:buClr>
                <a:srgbClr val="FF6633"/>
              </a:buClr>
              <a:buSzPts val="1800"/>
              <a:buFont typeface="Ubuntu"/>
              <a:buAutoNum type="alphaLcParenR"/>
            </a:pPr>
            <a:r>
              <a:rPr lang="en" sz="1800">
                <a:solidFill>
                  <a:srgbClr val="FF6633"/>
                </a:solidFill>
                <a:latin typeface="Ubuntu"/>
                <a:ea typeface="Ubuntu"/>
                <a:cs typeface="Ubuntu"/>
                <a:sym typeface="Ubuntu"/>
              </a:rPr>
              <a:t>Given the M </a:t>
            </a:r>
            <a:r>
              <a:rPr lang="en" sz="1800" u="sng">
                <a:solidFill>
                  <a:srgbClr val="FF6633"/>
                </a:solidFill>
                <a:latin typeface="Ubuntu"/>
                <a:ea typeface="Ubuntu"/>
                <a:cs typeface="Ubuntu"/>
                <a:sym typeface="Ubuntu"/>
              </a:rPr>
              <a:t>separable</a:t>
            </a:r>
            <a:r>
              <a:rPr lang="en" sz="1800">
                <a:solidFill>
                  <a:srgbClr val="FF6633"/>
                </a:solidFill>
                <a:latin typeface="Ubuntu"/>
                <a:ea typeface="Ubuntu"/>
                <a:cs typeface="Ubuntu"/>
                <a:sym typeface="Ubuntu"/>
              </a:rPr>
              <a:t> convolutional kernels in the figure, what are the </a:t>
            </a:r>
            <a:r>
              <a:rPr lang="en" sz="1800" u="sng">
                <a:solidFill>
                  <a:srgbClr val="FF6633"/>
                </a:solidFill>
                <a:latin typeface="Ubuntu"/>
                <a:ea typeface="Ubuntu"/>
                <a:cs typeface="Ubuntu"/>
                <a:sym typeface="Ubuntu"/>
              </a:rPr>
              <a:t>dimensions</a:t>
            </a:r>
            <a:r>
              <a:rPr lang="en" sz="1800">
                <a:solidFill>
                  <a:srgbClr val="FF6633"/>
                </a:solidFill>
                <a:latin typeface="Ubuntu"/>
                <a:ea typeface="Ubuntu"/>
                <a:cs typeface="Ubuntu"/>
                <a:sym typeface="Ubuntu"/>
              </a:rPr>
              <a:t> of the output tensor ?</a:t>
            </a:r>
            <a:endParaRPr sz="1800">
              <a:solidFill>
                <a:srgbClr val="FF6633"/>
              </a:solidFill>
              <a:latin typeface="Ubuntu"/>
              <a:ea typeface="Ubuntu"/>
              <a:cs typeface="Ubuntu"/>
              <a:sym typeface="Ubuntu"/>
            </a:endParaRPr>
          </a:p>
        </p:txBody>
      </p:sp>
      <p:sp>
        <p:nvSpPr>
          <p:cNvPr id="416" name="Google Shape;416;p59"/>
          <p:cNvSpPr txBox="1"/>
          <p:nvPr/>
        </p:nvSpPr>
        <p:spPr>
          <a:xfrm>
            <a:off x="150" y="1799175"/>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                                    </a:t>
            </a:r>
            <a:r>
              <a:rPr lang="en" sz="1800">
                <a:solidFill>
                  <a:srgbClr val="38761D"/>
                </a:solidFill>
                <a:latin typeface="Ubuntu"/>
                <a:ea typeface="Ubuntu"/>
                <a:cs typeface="Ubuntu"/>
                <a:sym typeface="Ubuntu"/>
              </a:rPr>
              <a:t>(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x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 x M</a:t>
            </a:r>
            <a:r>
              <a:rPr lang="en" sz="1800">
                <a:latin typeface="Ubuntu"/>
                <a:ea typeface="Ubuntu"/>
                <a:cs typeface="Ubuntu"/>
                <a:sym typeface="Ubuntu"/>
              </a:rPr>
              <a:t> (same as input)</a:t>
            </a:r>
            <a:endParaRPr sz="1800">
              <a:latin typeface="Ubuntu"/>
              <a:ea typeface="Ubuntu"/>
              <a:cs typeface="Ubuntu"/>
              <a:sym typeface="Ubuntu"/>
            </a:endParaRPr>
          </a:p>
        </p:txBody>
      </p:sp>
      <p:sp>
        <p:nvSpPr>
          <p:cNvPr id="417" name="Google Shape;417;p59"/>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Depth-wise Separable Convolutions</a:t>
            </a:r>
            <a:endParaRPr>
              <a:solidFill>
                <a:srgbClr val="2980B9"/>
              </a:solidFill>
            </a:endParaRPr>
          </a:p>
        </p:txBody>
      </p:sp>
      <p:pic>
        <p:nvPicPr>
          <p:cNvPr id="418" name="Google Shape;418;p59"/>
          <p:cNvPicPr preferRelativeResize="0"/>
          <p:nvPr/>
        </p:nvPicPr>
        <p:blipFill rotWithShape="1">
          <a:blip r:embed="rId5">
            <a:alphaModFix/>
          </a:blip>
          <a:srcRect b="43155" l="0" r="0" t="33511"/>
          <a:stretch/>
        </p:blipFill>
        <p:spPr>
          <a:xfrm>
            <a:off x="281750" y="1600324"/>
            <a:ext cx="2879999" cy="884999"/>
          </a:xfrm>
          <a:prstGeom prst="rect">
            <a:avLst/>
          </a:prstGeom>
          <a:noFill/>
          <a:ln>
            <a:noFill/>
          </a:ln>
        </p:spPr>
      </p:pic>
      <p:sp>
        <p:nvSpPr>
          <p:cNvPr id="419" name="Google Shape;419;p59"/>
          <p:cNvSpPr/>
          <p:nvPr/>
        </p:nvSpPr>
        <p:spPr>
          <a:xfrm>
            <a:off x="357325" y="2695175"/>
            <a:ext cx="8368800" cy="6030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b) How many </a:t>
            </a:r>
            <a:r>
              <a:rPr lang="en" sz="1800" u="sng">
                <a:solidFill>
                  <a:srgbClr val="FF6633"/>
                </a:solidFill>
                <a:latin typeface="Ubuntu"/>
                <a:ea typeface="Ubuntu"/>
                <a:cs typeface="Ubuntu"/>
                <a:sym typeface="Ubuntu"/>
              </a:rPr>
              <a:t>multiplications</a:t>
            </a:r>
            <a:r>
              <a:rPr lang="en" sz="1800">
                <a:solidFill>
                  <a:srgbClr val="FF6633"/>
                </a:solidFill>
                <a:latin typeface="Ubuntu"/>
                <a:ea typeface="Ubuntu"/>
                <a:cs typeface="Ubuntu"/>
                <a:sym typeface="Ubuntu"/>
              </a:rPr>
              <a:t> are needed to compute one value in the output tensor ?</a:t>
            </a:r>
            <a:endParaRPr sz="1800">
              <a:solidFill>
                <a:srgbClr val="FF6633"/>
              </a:solidFill>
              <a:latin typeface="Ubuntu"/>
              <a:ea typeface="Ubuntu"/>
              <a:cs typeface="Ubuntu"/>
              <a:sym typeface="Ubuntu"/>
            </a:endParaRPr>
          </a:p>
        </p:txBody>
      </p:sp>
      <p:sp>
        <p:nvSpPr>
          <p:cNvPr id="420" name="Google Shape;420;p59"/>
          <p:cNvSpPr txBox="1"/>
          <p:nvPr/>
        </p:nvSpPr>
        <p:spPr>
          <a:xfrm>
            <a:off x="150" y="3246975"/>
            <a:ext cx="91440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A81BA"/>
                </a:solidFill>
                <a:latin typeface="Ubuntu"/>
                <a:ea typeface="Ubuntu"/>
                <a:cs typeface="Ubuntu"/>
                <a:sym typeface="Ubuntu"/>
              </a:rPr>
              <a:t>( D</a:t>
            </a:r>
            <a:r>
              <a:rPr baseline="-25000" lang="en" sz="1800">
                <a:solidFill>
                  <a:srgbClr val="3A81BA"/>
                </a:solidFill>
                <a:latin typeface="Ubuntu"/>
                <a:ea typeface="Ubuntu"/>
                <a:cs typeface="Ubuntu"/>
                <a:sym typeface="Ubuntu"/>
              </a:rPr>
              <a:t>K</a:t>
            </a:r>
            <a:r>
              <a:rPr lang="en" sz="1800">
                <a:solidFill>
                  <a:srgbClr val="3A81BA"/>
                </a:solidFill>
                <a:latin typeface="Ubuntu"/>
                <a:ea typeface="Ubuntu"/>
                <a:cs typeface="Ubuntu"/>
                <a:sym typeface="Ubuntu"/>
              </a:rPr>
              <a:t> x D</a:t>
            </a:r>
            <a:r>
              <a:rPr baseline="-25000" lang="en" sz="1800">
                <a:solidFill>
                  <a:srgbClr val="3A81BA"/>
                </a:solidFill>
                <a:latin typeface="Ubuntu"/>
                <a:ea typeface="Ubuntu"/>
                <a:cs typeface="Ubuntu"/>
                <a:sym typeface="Ubuntu"/>
              </a:rPr>
              <a:t>K  </a:t>
            </a:r>
            <a:r>
              <a:rPr lang="en" sz="1800">
                <a:solidFill>
                  <a:srgbClr val="3A81BA"/>
                </a:solidFill>
                <a:latin typeface="Ubuntu"/>
                <a:ea typeface="Ubuntu"/>
                <a:cs typeface="Ubuntu"/>
                <a:sym typeface="Ubuntu"/>
              </a:rPr>
              <a:t>)</a:t>
            </a:r>
            <a:r>
              <a:rPr lang="en" sz="1800">
                <a:latin typeface="Ubuntu"/>
                <a:ea typeface="Ubuntu"/>
                <a:cs typeface="Ubuntu"/>
                <a:sym typeface="Ubuntu"/>
              </a:rPr>
              <a:t>  </a:t>
            </a:r>
            <a:r>
              <a:rPr lang="en" sz="1800">
                <a:solidFill>
                  <a:schemeClr val="dk1"/>
                </a:solidFill>
                <a:latin typeface="Ubuntu"/>
                <a:ea typeface="Ubuntu"/>
                <a:cs typeface="Ubuntu"/>
                <a:sym typeface="Ubuntu"/>
              </a:rPr>
              <a:t> (kernel size)</a:t>
            </a:r>
            <a:endParaRPr sz="1800">
              <a:latin typeface="Ubuntu"/>
              <a:ea typeface="Ubuntu"/>
              <a:cs typeface="Ubuntu"/>
              <a:sym typeface="Ubuntu"/>
            </a:endParaRPr>
          </a:p>
        </p:txBody>
      </p:sp>
      <p:sp>
        <p:nvSpPr>
          <p:cNvPr id="421" name="Google Shape;421;p59"/>
          <p:cNvSpPr/>
          <p:nvPr/>
        </p:nvSpPr>
        <p:spPr>
          <a:xfrm>
            <a:off x="357325" y="3761975"/>
            <a:ext cx="8368800" cy="3936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c) How many </a:t>
            </a:r>
            <a:r>
              <a:rPr lang="en" sz="1800" u="sng">
                <a:solidFill>
                  <a:srgbClr val="FF6633"/>
                </a:solidFill>
                <a:latin typeface="Ubuntu"/>
                <a:ea typeface="Ubuntu"/>
                <a:cs typeface="Ubuntu"/>
                <a:sym typeface="Ubuntu"/>
              </a:rPr>
              <a:t>multiplications</a:t>
            </a:r>
            <a:r>
              <a:rPr lang="en" sz="1800">
                <a:solidFill>
                  <a:srgbClr val="FF6633"/>
                </a:solidFill>
                <a:latin typeface="Ubuntu"/>
                <a:ea typeface="Ubuntu"/>
                <a:cs typeface="Ubuntu"/>
                <a:sym typeface="Ubuntu"/>
              </a:rPr>
              <a:t> are needed for the whole output tensor ?</a:t>
            </a:r>
            <a:endParaRPr sz="1800">
              <a:solidFill>
                <a:srgbClr val="FF6633"/>
              </a:solidFill>
              <a:latin typeface="Ubuntu"/>
              <a:ea typeface="Ubuntu"/>
              <a:cs typeface="Ubuntu"/>
              <a:sym typeface="Ubuntu"/>
            </a:endParaRPr>
          </a:p>
        </p:txBody>
      </p:sp>
      <p:sp>
        <p:nvSpPr>
          <p:cNvPr id="422" name="Google Shape;422;p59"/>
          <p:cNvSpPr txBox="1"/>
          <p:nvPr/>
        </p:nvSpPr>
        <p:spPr>
          <a:xfrm>
            <a:off x="150" y="4085175"/>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A81BA"/>
                </a:solidFill>
                <a:latin typeface="Ubuntu"/>
                <a:ea typeface="Ubuntu"/>
                <a:cs typeface="Ubuntu"/>
                <a:sym typeface="Ubuntu"/>
              </a:rPr>
              <a:t>( D</a:t>
            </a:r>
            <a:r>
              <a:rPr baseline="-25000" lang="en" sz="1800">
                <a:solidFill>
                  <a:srgbClr val="3A81BA"/>
                </a:solidFill>
                <a:latin typeface="Ubuntu"/>
                <a:ea typeface="Ubuntu"/>
                <a:cs typeface="Ubuntu"/>
                <a:sym typeface="Ubuntu"/>
              </a:rPr>
              <a:t>K</a:t>
            </a:r>
            <a:r>
              <a:rPr lang="en" sz="1800">
                <a:solidFill>
                  <a:srgbClr val="3A81BA"/>
                </a:solidFill>
                <a:latin typeface="Ubuntu"/>
                <a:ea typeface="Ubuntu"/>
                <a:cs typeface="Ubuntu"/>
                <a:sym typeface="Ubuntu"/>
              </a:rPr>
              <a:t> x D</a:t>
            </a:r>
            <a:r>
              <a:rPr baseline="-25000" lang="en" sz="1800">
                <a:solidFill>
                  <a:srgbClr val="3A81BA"/>
                </a:solidFill>
                <a:latin typeface="Ubuntu"/>
                <a:ea typeface="Ubuntu"/>
                <a:cs typeface="Ubuntu"/>
                <a:sym typeface="Ubuntu"/>
              </a:rPr>
              <a:t>K  </a:t>
            </a:r>
            <a:r>
              <a:rPr lang="en" sz="1800">
                <a:solidFill>
                  <a:srgbClr val="3A81BA"/>
                </a:solidFill>
                <a:latin typeface="Ubuntu"/>
                <a:ea typeface="Ubuntu"/>
                <a:cs typeface="Ubuntu"/>
                <a:sym typeface="Ubuntu"/>
              </a:rPr>
              <a:t>)</a:t>
            </a:r>
            <a:r>
              <a:rPr lang="en" sz="1800">
                <a:latin typeface="Ubuntu"/>
                <a:ea typeface="Ubuntu"/>
                <a:cs typeface="Ubuntu"/>
                <a:sym typeface="Ubuntu"/>
              </a:rPr>
              <a:t> x </a:t>
            </a:r>
            <a:r>
              <a:rPr lang="en" sz="1800">
                <a:solidFill>
                  <a:srgbClr val="38761D"/>
                </a:solidFill>
                <a:latin typeface="Ubuntu"/>
                <a:ea typeface="Ubuntu"/>
                <a:cs typeface="Ubuntu"/>
                <a:sym typeface="Ubuntu"/>
              </a:rPr>
              <a:t>(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x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 x M</a:t>
            </a:r>
            <a:endParaRPr sz="1800">
              <a:solidFill>
                <a:srgbClr val="38761D"/>
              </a:solidFill>
              <a:latin typeface="Ubuntu"/>
              <a:ea typeface="Ubuntu"/>
              <a:cs typeface="Ubuntu"/>
              <a:sym typeface="Ubuntu"/>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60"/>
          <p:cNvSpPr txBox="1"/>
          <p:nvPr/>
        </p:nvSpPr>
        <p:spPr>
          <a:xfrm>
            <a:off x="0" y="48232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 </a:t>
            </a:r>
            <a:endParaRPr sz="1200">
              <a:latin typeface="Ubuntu"/>
              <a:ea typeface="Ubuntu"/>
              <a:cs typeface="Ubuntu"/>
              <a:sym typeface="Ubuntu"/>
            </a:endParaRPr>
          </a:p>
        </p:txBody>
      </p:sp>
      <p:sp>
        <p:nvSpPr>
          <p:cNvPr id="429" name="Google Shape;429;p60"/>
          <p:cNvSpPr txBox="1"/>
          <p:nvPr/>
        </p:nvSpPr>
        <p:spPr>
          <a:xfrm>
            <a:off x="0" y="4594625"/>
            <a:ext cx="84594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#MobileNet1</a:t>
            </a:r>
            <a:r>
              <a:rPr lang="en" sz="1200">
                <a:solidFill>
                  <a:srgbClr val="222222"/>
                </a:solidFill>
                <a:highlight>
                  <a:srgbClr val="FFFFFF"/>
                </a:highlight>
                <a:latin typeface="Ubuntu"/>
                <a:ea typeface="Ubuntu"/>
                <a:cs typeface="Ubuntu"/>
                <a:sym typeface="Ubuntu"/>
              </a:rPr>
              <a:t> Howard, A. G., Zhu, M., Chen, B., Kalenichenko, D., Wang, W., Weyand, T., ... &amp; Adam, H. (2017). Mobilenets: </a:t>
            </a:r>
            <a:r>
              <a:rPr lang="en" sz="1200" u="sng">
                <a:solidFill>
                  <a:schemeClr val="hlink"/>
                </a:solidFill>
                <a:highlight>
                  <a:srgbClr val="FFFFFF"/>
                </a:highlight>
                <a:latin typeface="Ubuntu"/>
                <a:ea typeface="Ubuntu"/>
                <a:cs typeface="Ubuntu"/>
                <a:sym typeface="Ubuntu"/>
                <a:hlinkClick r:id="rId3"/>
              </a:rPr>
              <a:t>Efficient convolutional neural networks for mobile vision applications</a:t>
            </a:r>
            <a:r>
              <a:rPr lang="en" sz="1200">
                <a:solidFill>
                  <a:srgbClr val="222222"/>
                </a:solidFill>
                <a:highlight>
                  <a:srgbClr val="FFFFFF"/>
                </a:highlight>
                <a:latin typeface="Ubuntu"/>
                <a:ea typeface="Ubuntu"/>
                <a:cs typeface="Ubuntu"/>
                <a:sym typeface="Ubuntu"/>
              </a:rPr>
              <a:t>. arXiv preprint arXiv:1704.04861. </a:t>
            </a:r>
            <a:r>
              <a:rPr lang="en" sz="1200" u="sng">
                <a:solidFill>
                  <a:schemeClr val="hlink"/>
                </a:solidFill>
                <a:highlight>
                  <a:srgbClr val="FFFFFF"/>
                </a:highlight>
                <a:latin typeface="Ubuntu"/>
                <a:ea typeface="Ubuntu"/>
                <a:cs typeface="Ubuntu"/>
                <a:sym typeface="Ubuntu"/>
                <a:hlinkClick r:id="rId4"/>
              </a:rPr>
              <a:t>[blog]</a:t>
            </a:r>
            <a:endParaRPr sz="1200">
              <a:solidFill>
                <a:srgbClr val="222222"/>
              </a:solidFill>
              <a:highlight>
                <a:srgbClr val="FFFFFF"/>
              </a:highlight>
              <a:latin typeface="Ubuntu"/>
              <a:ea typeface="Ubuntu"/>
              <a:cs typeface="Ubuntu"/>
              <a:sym typeface="Ubuntu"/>
            </a:endParaRPr>
          </a:p>
        </p:txBody>
      </p:sp>
      <p:sp>
        <p:nvSpPr>
          <p:cNvPr id="430" name="Google Shape;430;p60"/>
          <p:cNvSpPr/>
          <p:nvPr/>
        </p:nvSpPr>
        <p:spPr>
          <a:xfrm>
            <a:off x="330400" y="676025"/>
            <a:ext cx="8368800" cy="8850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Consider an input tensor of D</a:t>
            </a:r>
            <a:r>
              <a:rPr baseline="-25000" lang="en" sz="1800">
                <a:solidFill>
                  <a:srgbClr val="FF6633"/>
                </a:solidFill>
                <a:latin typeface="Ubuntu"/>
                <a:ea typeface="Ubuntu"/>
                <a:cs typeface="Ubuntu"/>
                <a:sym typeface="Ubuntu"/>
              </a:rPr>
              <a:t>F</a:t>
            </a:r>
            <a:r>
              <a:rPr lang="en" sz="1800">
                <a:solidFill>
                  <a:srgbClr val="FF6633"/>
                </a:solidFill>
                <a:latin typeface="Ubuntu"/>
                <a:ea typeface="Ubuntu"/>
                <a:cs typeface="Ubuntu"/>
                <a:sym typeface="Ubuntu"/>
              </a:rPr>
              <a:t> x D</a:t>
            </a:r>
            <a:r>
              <a:rPr baseline="-25000" lang="en" sz="1800">
                <a:solidFill>
                  <a:srgbClr val="FF6633"/>
                </a:solidFill>
                <a:latin typeface="Ubuntu"/>
                <a:ea typeface="Ubuntu"/>
                <a:cs typeface="Ubuntu"/>
                <a:sym typeface="Ubuntu"/>
              </a:rPr>
              <a:t>F</a:t>
            </a:r>
            <a:r>
              <a:rPr lang="en" sz="1800">
                <a:solidFill>
                  <a:srgbClr val="FF6633"/>
                </a:solidFill>
                <a:latin typeface="Ubuntu"/>
                <a:ea typeface="Ubuntu"/>
                <a:cs typeface="Ubuntu"/>
                <a:sym typeface="Ubuntu"/>
              </a:rPr>
              <a:t> x M, and assume padding and stride = 1. </a:t>
            </a:r>
            <a:endParaRPr sz="1800">
              <a:solidFill>
                <a:srgbClr val="FF6633"/>
              </a:solidFill>
              <a:latin typeface="Ubuntu"/>
              <a:ea typeface="Ubuntu"/>
              <a:cs typeface="Ubuntu"/>
              <a:sym typeface="Ubuntu"/>
            </a:endParaRPr>
          </a:p>
          <a:p>
            <a:pPr indent="-342900" lvl="0" marL="457200" rtl="0" algn="l">
              <a:spcBef>
                <a:spcPts val="0"/>
              </a:spcBef>
              <a:spcAft>
                <a:spcPts val="0"/>
              </a:spcAft>
              <a:buClr>
                <a:srgbClr val="FF6633"/>
              </a:buClr>
              <a:buSzPts val="1800"/>
              <a:buFont typeface="Ubuntu"/>
              <a:buAutoNum type="alphaLcParenR"/>
            </a:pPr>
            <a:r>
              <a:rPr lang="en" sz="1800">
                <a:solidFill>
                  <a:srgbClr val="FF6633"/>
                </a:solidFill>
                <a:latin typeface="Ubuntu"/>
                <a:ea typeface="Ubuntu"/>
                <a:cs typeface="Ubuntu"/>
                <a:sym typeface="Ubuntu"/>
              </a:rPr>
              <a:t>Given the N convolutional kernels in the figure,  what are the dimensions of  the output tensor ?</a:t>
            </a:r>
            <a:endParaRPr sz="1800">
              <a:solidFill>
                <a:srgbClr val="FF6633"/>
              </a:solidFill>
              <a:latin typeface="Ubuntu"/>
              <a:ea typeface="Ubuntu"/>
              <a:cs typeface="Ubuntu"/>
              <a:sym typeface="Ubuntu"/>
            </a:endParaRPr>
          </a:p>
        </p:txBody>
      </p:sp>
      <p:sp>
        <p:nvSpPr>
          <p:cNvPr id="431" name="Google Shape;431;p60"/>
          <p:cNvSpPr txBox="1"/>
          <p:nvPr/>
        </p:nvSpPr>
        <p:spPr>
          <a:xfrm>
            <a:off x="0" y="1855575"/>
            <a:ext cx="91440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latin typeface="Ubuntu"/>
                <a:ea typeface="Ubuntu"/>
                <a:cs typeface="Ubuntu"/>
                <a:sym typeface="Ubuntu"/>
              </a:rPr>
              <a:t>                                        (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x D</a:t>
            </a:r>
            <a:r>
              <a:rPr baseline="-25000" lang="en" sz="1800">
                <a:solidFill>
                  <a:srgbClr val="38761D"/>
                </a:solidFill>
                <a:latin typeface="Ubuntu"/>
                <a:ea typeface="Ubuntu"/>
                <a:cs typeface="Ubuntu"/>
                <a:sym typeface="Ubuntu"/>
              </a:rPr>
              <a:t>F  </a:t>
            </a:r>
            <a:r>
              <a:rPr lang="en" sz="1800">
                <a:solidFill>
                  <a:srgbClr val="38761D"/>
                </a:solidFill>
                <a:latin typeface="Ubuntu"/>
                <a:ea typeface="Ubuntu"/>
                <a:cs typeface="Ubuntu"/>
                <a:sym typeface="Ubuntu"/>
              </a:rPr>
              <a:t>) x N filters</a:t>
            </a:r>
            <a:endParaRPr sz="1800">
              <a:solidFill>
                <a:srgbClr val="38761D"/>
              </a:solidFill>
              <a:latin typeface="Ubuntu"/>
              <a:ea typeface="Ubuntu"/>
              <a:cs typeface="Ubuntu"/>
              <a:sym typeface="Ubuntu"/>
            </a:endParaRPr>
          </a:p>
        </p:txBody>
      </p:sp>
      <p:sp>
        <p:nvSpPr>
          <p:cNvPr id="432" name="Google Shape;432;p60"/>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Depth-wise + Point-wise Separable Convolutions</a:t>
            </a:r>
            <a:endParaRPr>
              <a:solidFill>
                <a:srgbClr val="2980B9"/>
              </a:solidFill>
            </a:endParaRPr>
          </a:p>
        </p:txBody>
      </p:sp>
      <p:pic>
        <p:nvPicPr>
          <p:cNvPr id="433" name="Google Shape;433;p60"/>
          <p:cNvPicPr preferRelativeResize="0"/>
          <p:nvPr/>
        </p:nvPicPr>
        <p:blipFill rotWithShape="1">
          <a:blip r:embed="rId5">
            <a:alphaModFix/>
          </a:blip>
          <a:srcRect b="7536" l="0" r="0" t="67021"/>
          <a:stretch/>
        </p:blipFill>
        <p:spPr>
          <a:xfrm>
            <a:off x="281600" y="1600325"/>
            <a:ext cx="3353200" cy="1127550"/>
          </a:xfrm>
          <a:prstGeom prst="rect">
            <a:avLst/>
          </a:prstGeom>
          <a:noFill/>
          <a:ln>
            <a:noFill/>
          </a:ln>
        </p:spPr>
      </p:pic>
      <p:sp>
        <p:nvSpPr>
          <p:cNvPr id="434" name="Google Shape;434;p60"/>
          <p:cNvSpPr/>
          <p:nvPr/>
        </p:nvSpPr>
        <p:spPr>
          <a:xfrm>
            <a:off x="357325" y="2695175"/>
            <a:ext cx="8368800" cy="6030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b) How many </a:t>
            </a:r>
            <a:r>
              <a:rPr lang="en" sz="1800" u="sng">
                <a:solidFill>
                  <a:srgbClr val="FF6633"/>
                </a:solidFill>
                <a:latin typeface="Ubuntu"/>
                <a:ea typeface="Ubuntu"/>
                <a:cs typeface="Ubuntu"/>
                <a:sym typeface="Ubuntu"/>
              </a:rPr>
              <a:t>multiplications</a:t>
            </a:r>
            <a:r>
              <a:rPr lang="en" sz="1800">
                <a:solidFill>
                  <a:srgbClr val="FF6633"/>
                </a:solidFill>
                <a:latin typeface="Ubuntu"/>
                <a:ea typeface="Ubuntu"/>
                <a:cs typeface="Ubuntu"/>
                <a:sym typeface="Ubuntu"/>
              </a:rPr>
              <a:t> are needed to compute one value in the output tensor ?</a:t>
            </a:r>
            <a:endParaRPr sz="1800">
              <a:solidFill>
                <a:srgbClr val="FF6633"/>
              </a:solidFill>
              <a:latin typeface="Ubuntu"/>
              <a:ea typeface="Ubuntu"/>
              <a:cs typeface="Ubuntu"/>
              <a:sym typeface="Ubuntu"/>
            </a:endParaRPr>
          </a:p>
        </p:txBody>
      </p:sp>
      <p:sp>
        <p:nvSpPr>
          <p:cNvPr id="435" name="Google Shape;435;p60"/>
          <p:cNvSpPr/>
          <p:nvPr/>
        </p:nvSpPr>
        <p:spPr>
          <a:xfrm>
            <a:off x="357325" y="3761975"/>
            <a:ext cx="8368800" cy="3936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c) How many </a:t>
            </a:r>
            <a:r>
              <a:rPr lang="en" sz="1800" u="sng">
                <a:solidFill>
                  <a:srgbClr val="FF6633"/>
                </a:solidFill>
                <a:latin typeface="Ubuntu"/>
                <a:ea typeface="Ubuntu"/>
                <a:cs typeface="Ubuntu"/>
                <a:sym typeface="Ubuntu"/>
              </a:rPr>
              <a:t>multiplications</a:t>
            </a:r>
            <a:r>
              <a:rPr lang="en" sz="1800">
                <a:solidFill>
                  <a:srgbClr val="FF6633"/>
                </a:solidFill>
                <a:latin typeface="Ubuntu"/>
                <a:ea typeface="Ubuntu"/>
                <a:cs typeface="Ubuntu"/>
                <a:sym typeface="Ubuntu"/>
              </a:rPr>
              <a:t> are needed for the whole output tensor ?</a:t>
            </a:r>
            <a:endParaRPr sz="1800">
              <a:solidFill>
                <a:srgbClr val="FF6633"/>
              </a:solidFill>
              <a:latin typeface="Ubuntu"/>
              <a:ea typeface="Ubuntu"/>
              <a:cs typeface="Ubuntu"/>
              <a:sym typeface="Ubuntu"/>
            </a:endParaRPr>
          </a:p>
        </p:txBody>
      </p:sp>
      <p:sp>
        <p:nvSpPr>
          <p:cNvPr id="436" name="Google Shape;436;p60"/>
          <p:cNvSpPr txBox="1"/>
          <p:nvPr/>
        </p:nvSpPr>
        <p:spPr>
          <a:xfrm>
            <a:off x="150" y="3246975"/>
            <a:ext cx="91440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A81BA"/>
                </a:solidFill>
                <a:latin typeface="Ubuntu"/>
                <a:ea typeface="Ubuntu"/>
                <a:cs typeface="Ubuntu"/>
                <a:sym typeface="Ubuntu"/>
              </a:rPr>
              <a:t>M </a:t>
            </a:r>
            <a:r>
              <a:rPr lang="en" sz="1800">
                <a:solidFill>
                  <a:schemeClr val="dk1"/>
                </a:solidFill>
                <a:latin typeface="Ubuntu"/>
                <a:ea typeface="Ubuntu"/>
                <a:cs typeface="Ubuntu"/>
                <a:sym typeface="Ubuntu"/>
              </a:rPr>
              <a:t> (kernel size)</a:t>
            </a:r>
            <a:endParaRPr sz="1800">
              <a:latin typeface="Ubuntu"/>
              <a:ea typeface="Ubuntu"/>
              <a:cs typeface="Ubuntu"/>
              <a:sym typeface="Ubuntu"/>
            </a:endParaRPr>
          </a:p>
        </p:txBody>
      </p:sp>
      <p:sp>
        <p:nvSpPr>
          <p:cNvPr id="437" name="Google Shape;437;p60"/>
          <p:cNvSpPr txBox="1"/>
          <p:nvPr/>
        </p:nvSpPr>
        <p:spPr>
          <a:xfrm>
            <a:off x="150" y="4085175"/>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A81BA"/>
                </a:solidFill>
                <a:latin typeface="Ubuntu"/>
                <a:ea typeface="Ubuntu"/>
                <a:cs typeface="Ubuntu"/>
                <a:sym typeface="Ubuntu"/>
              </a:rPr>
              <a:t>M</a:t>
            </a:r>
            <a:r>
              <a:rPr lang="en" sz="1800">
                <a:latin typeface="Ubuntu"/>
                <a:ea typeface="Ubuntu"/>
                <a:cs typeface="Ubuntu"/>
                <a:sym typeface="Ubuntu"/>
              </a:rPr>
              <a:t> x </a:t>
            </a:r>
            <a:r>
              <a:rPr lang="en" sz="1800">
                <a:solidFill>
                  <a:srgbClr val="38761D"/>
                </a:solidFill>
                <a:latin typeface="Ubuntu"/>
                <a:ea typeface="Ubuntu"/>
                <a:cs typeface="Ubuntu"/>
                <a:sym typeface="Ubuntu"/>
              </a:rPr>
              <a:t>(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x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 x N</a:t>
            </a:r>
            <a:endParaRPr sz="1800">
              <a:solidFill>
                <a:srgbClr val="38761D"/>
              </a:solidFill>
              <a:latin typeface="Ubuntu"/>
              <a:ea typeface="Ubuntu"/>
              <a:cs typeface="Ubuntu"/>
              <a:sym typeface="Ubuntu"/>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61"/>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Depth-wise + Point-wise Separable Convolutions</a:t>
            </a:r>
            <a:endParaRPr>
              <a:solidFill>
                <a:srgbClr val="2980B9"/>
              </a:solidFill>
            </a:endParaRPr>
          </a:p>
        </p:txBody>
      </p:sp>
      <p:sp>
        <p:nvSpPr>
          <p:cNvPr id="444" name="Google Shape;444;p61"/>
          <p:cNvSpPr txBox="1"/>
          <p:nvPr/>
        </p:nvSpPr>
        <p:spPr>
          <a:xfrm>
            <a:off x="0" y="48232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 </a:t>
            </a:r>
            <a:endParaRPr sz="1200">
              <a:latin typeface="Ubuntu"/>
              <a:ea typeface="Ubuntu"/>
              <a:cs typeface="Ubuntu"/>
              <a:sym typeface="Ubuntu"/>
            </a:endParaRPr>
          </a:p>
        </p:txBody>
      </p:sp>
      <p:sp>
        <p:nvSpPr>
          <p:cNvPr id="445" name="Google Shape;445;p61"/>
          <p:cNvSpPr txBox="1"/>
          <p:nvPr/>
        </p:nvSpPr>
        <p:spPr>
          <a:xfrm>
            <a:off x="0" y="4594625"/>
            <a:ext cx="84594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#MobileNet1</a:t>
            </a:r>
            <a:r>
              <a:rPr lang="en" sz="1200">
                <a:solidFill>
                  <a:srgbClr val="222222"/>
                </a:solidFill>
                <a:highlight>
                  <a:srgbClr val="FFFFFF"/>
                </a:highlight>
                <a:latin typeface="Ubuntu"/>
                <a:ea typeface="Ubuntu"/>
                <a:cs typeface="Ubuntu"/>
                <a:sym typeface="Ubuntu"/>
              </a:rPr>
              <a:t> Howard, A. G., Zhu, M., Chen, B., Kalenichenko, D., Wang, W., Weyand, T., ... &amp; Adam, H. (2017). Mobilenets: </a:t>
            </a:r>
            <a:r>
              <a:rPr lang="en" sz="1200" u="sng">
                <a:solidFill>
                  <a:schemeClr val="hlink"/>
                </a:solidFill>
                <a:highlight>
                  <a:srgbClr val="FFFFFF"/>
                </a:highlight>
                <a:latin typeface="Ubuntu"/>
                <a:ea typeface="Ubuntu"/>
                <a:cs typeface="Ubuntu"/>
                <a:sym typeface="Ubuntu"/>
                <a:hlinkClick r:id="rId3"/>
              </a:rPr>
              <a:t>Efficient convolutional neural networks for mobile vision applications</a:t>
            </a:r>
            <a:r>
              <a:rPr lang="en" sz="1200">
                <a:solidFill>
                  <a:srgbClr val="222222"/>
                </a:solidFill>
                <a:highlight>
                  <a:srgbClr val="FFFFFF"/>
                </a:highlight>
                <a:latin typeface="Ubuntu"/>
                <a:ea typeface="Ubuntu"/>
                <a:cs typeface="Ubuntu"/>
                <a:sym typeface="Ubuntu"/>
              </a:rPr>
              <a:t>. arXiv preprint arXiv:1704.04861. </a:t>
            </a:r>
            <a:r>
              <a:rPr lang="en" sz="1200" u="sng">
                <a:solidFill>
                  <a:schemeClr val="hlink"/>
                </a:solidFill>
                <a:highlight>
                  <a:srgbClr val="FFFFFF"/>
                </a:highlight>
                <a:latin typeface="Ubuntu"/>
                <a:ea typeface="Ubuntu"/>
                <a:cs typeface="Ubuntu"/>
                <a:sym typeface="Ubuntu"/>
                <a:hlinkClick r:id="rId4"/>
              </a:rPr>
              <a:t>[blog]</a:t>
            </a:r>
            <a:endParaRPr sz="1200">
              <a:solidFill>
                <a:srgbClr val="222222"/>
              </a:solidFill>
              <a:highlight>
                <a:srgbClr val="FFFFFF"/>
              </a:highlight>
              <a:latin typeface="Ubuntu"/>
              <a:ea typeface="Ubuntu"/>
              <a:cs typeface="Ubuntu"/>
              <a:sym typeface="Ubuntu"/>
            </a:endParaRPr>
          </a:p>
        </p:txBody>
      </p:sp>
      <p:pic>
        <p:nvPicPr>
          <p:cNvPr id="446" name="Google Shape;446;p61"/>
          <p:cNvPicPr preferRelativeResize="0"/>
          <p:nvPr/>
        </p:nvPicPr>
        <p:blipFill rotWithShape="1">
          <a:blip r:embed="rId5">
            <a:alphaModFix/>
          </a:blip>
          <a:srcRect b="74652" l="0" r="0" t="0"/>
          <a:stretch/>
        </p:blipFill>
        <p:spPr>
          <a:xfrm>
            <a:off x="648800" y="1882375"/>
            <a:ext cx="2879999" cy="960736"/>
          </a:xfrm>
          <a:prstGeom prst="rect">
            <a:avLst/>
          </a:prstGeom>
          <a:noFill/>
          <a:ln>
            <a:noFill/>
          </a:ln>
        </p:spPr>
      </p:pic>
      <p:sp>
        <p:nvSpPr>
          <p:cNvPr id="447" name="Google Shape;447;p61"/>
          <p:cNvSpPr txBox="1"/>
          <p:nvPr/>
        </p:nvSpPr>
        <p:spPr>
          <a:xfrm>
            <a:off x="259400" y="1399300"/>
            <a:ext cx="43011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Standard Convolutions:</a:t>
            </a:r>
            <a:endParaRPr sz="1800">
              <a:latin typeface="Ubuntu"/>
              <a:ea typeface="Ubuntu"/>
              <a:cs typeface="Ubuntu"/>
              <a:sym typeface="Ubuntu"/>
            </a:endParaRPr>
          </a:p>
          <a:p>
            <a:pPr indent="0" lvl="0" marL="0" rtl="0" algn="l">
              <a:spcBef>
                <a:spcPts val="0"/>
              </a:spcBef>
              <a:spcAft>
                <a:spcPts val="0"/>
              </a:spcAft>
              <a:buNone/>
            </a:pPr>
            <a:r>
              <a:t/>
            </a:r>
            <a:endParaRPr sz="1800">
              <a:latin typeface="Ubuntu"/>
              <a:ea typeface="Ubuntu"/>
              <a:cs typeface="Ubuntu"/>
              <a:sym typeface="Ubuntu"/>
            </a:endParaRPr>
          </a:p>
        </p:txBody>
      </p:sp>
      <p:sp>
        <p:nvSpPr>
          <p:cNvPr id="448" name="Google Shape;448;p61"/>
          <p:cNvSpPr txBox="1"/>
          <p:nvPr/>
        </p:nvSpPr>
        <p:spPr>
          <a:xfrm>
            <a:off x="231200" y="2776625"/>
            <a:ext cx="84594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                    Depth-wise convolutions				       Point-wise Convolutions</a:t>
            </a:r>
            <a:endParaRPr sz="1800">
              <a:latin typeface="Ubuntu"/>
              <a:ea typeface="Ubuntu"/>
              <a:cs typeface="Ubuntu"/>
              <a:sym typeface="Ubuntu"/>
            </a:endParaRPr>
          </a:p>
          <a:p>
            <a:pPr indent="0" lvl="0" marL="0" rtl="0" algn="l">
              <a:spcBef>
                <a:spcPts val="0"/>
              </a:spcBef>
              <a:spcAft>
                <a:spcPts val="0"/>
              </a:spcAft>
              <a:buNone/>
            </a:pPr>
            <a:r>
              <a:t/>
            </a:r>
            <a:endParaRPr sz="1800">
              <a:latin typeface="Ubuntu"/>
              <a:ea typeface="Ubuntu"/>
              <a:cs typeface="Ubuntu"/>
              <a:sym typeface="Ubuntu"/>
            </a:endParaRPr>
          </a:p>
        </p:txBody>
      </p:sp>
      <p:sp>
        <p:nvSpPr>
          <p:cNvPr id="449" name="Google Shape;449;p61"/>
          <p:cNvSpPr txBox="1"/>
          <p:nvPr/>
        </p:nvSpPr>
        <p:spPr>
          <a:xfrm>
            <a:off x="-57200" y="2025925"/>
            <a:ext cx="914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A81BA"/>
                </a:solidFill>
                <a:latin typeface="Ubuntu"/>
                <a:ea typeface="Ubuntu"/>
                <a:cs typeface="Ubuntu"/>
                <a:sym typeface="Ubuntu"/>
              </a:rPr>
              <a:t>                                                   ( D</a:t>
            </a:r>
            <a:r>
              <a:rPr baseline="-25000" lang="en" sz="1800">
                <a:solidFill>
                  <a:srgbClr val="3A81BA"/>
                </a:solidFill>
                <a:latin typeface="Ubuntu"/>
                <a:ea typeface="Ubuntu"/>
                <a:cs typeface="Ubuntu"/>
                <a:sym typeface="Ubuntu"/>
              </a:rPr>
              <a:t>K</a:t>
            </a:r>
            <a:r>
              <a:rPr lang="en" sz="1800">
                <a:solidFill>
                  <a:srgbClr val="3A81BA"/>
                </a:solidFill>
                <a:latin typeface="Ubuntu"/>
                <a:ea typeface="Ubuntu"/>
                <a:cs typeface="Ubuntu"/>
                <a:sym typeface="Ubuntu"/>
              </a:rPr>
              <a:t> x D</a:t>
            </a:r>
            <a:r>
              <a:rPr baseline="-25000" lang="en" sz="1800">
                <a:solidFill>
                  <a:srgbClr val="3A81BA"/>
                </a:solidFill>
                <a:latin typeface="Ubuntu"/>
                <a:ea typeface="Ubuntu"/>
                <a:cs typeface="Ubuntu"/>
                <a:sym typeface="Ubuntu"/>
              </a:rPr>
              <a:t>K  </a:t>
            </a:r>
            <a:r>
              <a:rPr lang="en" sz="1800">
                <a:solidFill>
                  <a:srgbClr val="3A81BA"/>
                </a:solidFill>
                <a:latin typeface="Ubuntu"/>
                <a:ea typeface="Ubuntu"/>
                <a:cs typeface="Ubuntu"/>
                <a:sym typeface="Ubuntu"/>
              </a:rPr>
              <a:t>) x M</a:t>
            </a:r>
            <a:r>
              <a:rPr lang="en" sz="1800">
                <a:latin typeface="Ubuntu"/>
                <a:ea typeface="Ubuntu"/>
                <a:cs typeface="Ubuntu"/>
                <a:sym typeface="Ubuntu"/>
              </a:rPr>
              <a:t> x </a:t>
            </a:r>
            <a:r>
              <a:rPr lang="en" sz="1800">
                <a:solidFill>
                  <a:srgbClr val="38761D"/>
                </a:solidFill>
                <a:latin typeface="Ubuntu"/>
                <a:ea typeface="Ubuntu"/>
                <a:cs typeface="Ubuntu"/>
                <a:sym typeface="Ubuntu"/>
              </a:rPr>
              <a:t>(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x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 x N</a:t>
            </a:r>
            <a:r>
              <a:rPr lang="en" sz="1800">
                <a:latin typeface="Ubuntu"/>
                <a:ea typeface="Ubuntu"/>
                <a:cs typeface="Ubuntu"/>
                <a:sym typeface="Ubuntu"/>
              </a:rPr>
              <a:t> multiplications</a:t>
            </a:r>
            <a:endParaRPr sz="1800">
              <a:latin typeface="Ubuntu"/>
              <a:ea typeface="Ubuntu"/>
              <a:cs typeface="Ubuntu"/>
              <a:sym typeface="Ubuntu"/>
            </a:endParaRPr>
          </a:p>
        </p:txBody>
      </p:sp>
      <p:pic>
        <p:nvPicPr>
          <p:cNvPr id="450" name="Google Shape;450;p61"/>
          <p:cNvPicPr preferRelativeResize="0"/>
          <p:nvPr/>
        </p:nvPicPr>
        <p:blipFill rotWithShape="1">
          <a:blip r:embed="rId5">
            <a:alphaModFix/>
          </a:blip>
          <a:srcRect b="43155" l="0" r="0" t="33511"/>
          <a:stretch/>
        </p:blipFill>
        <p:spPr>
          <a:xfrm>
            <a:off x="789850" y="3272438"/>
            <a:ext cx="2879999" cy="884999"/>
          </a:xfrm>
          <a:prstGeom prst="rect">
            <a:avLst/>
          </a:prstGeom>
          <a:noFill/>
          <a:ln>
            <a:noFill/>
          </a:ln>
        </p:spPr>
      </p:pic>
      <p:pic>
        <p:nvPicPr>
          <p:cNvPr id="451" name="Google Shape;451;p61"/>
          <p:cNvPicPr preferRelativeResize="0"/>
          <p:nvPr/>
        </p:nvPicPr>
        <p:blipFill rotWithShape="1">
          <a:blip r:embed="rId5">
            <a:alphaModFix/>
          </a:blip>
          <a:srcRect b="7536" l="0" r="0" t="67021"/>
          <a:stretch/>
        </p:blipFill>
        <p:spPr>
          <a:xfrm>
            <a:off x="5190025" y="3151163"/>
            <a:ext cx="3353200" cy="1127550"/>
          </a:xfrm>
          <a:prstGeom prst="rect">
            <a:avLst/>
          </a:prstGeom>
          <a:noFill/>
          <a:ln>
            <a:noFill/>
          </a:ln>
        </p:spPr>
      </p:pic>
      <p:sp>
        <p:nvSpPr>
          <p:cNvPr id="452" name="Google Shape;452;p61"/>
          <p:cNvSpPr txBox="1"/>
          <p:nvPr/>
        </p:nvSpPr>
        <p:spPr>
          <a:xfrm>
            <a:off x="545375" y="4085175"/>
            <a:ext cx="3263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A81BA"/>
                </a:solidFill>
                <a:latin typeface="Ubuntu"/>
                <a:ea typeface="Ubuntu"/>
                <a:cs typeface="Ubuntu"/>
                <a:sym typeface="Ubuntu"/>
              </a:rPr>
              <a:t>( D</a:t>
            </a:r>
            <a:r>
              <a:rPr baseline="-25000" lang="en" sz="1800">
                <a:solidFill>
                  <a:srgbClr val="3A81BA"/>
                </a:solidFill>
                <a:latin typeface="Ubuntu"/>
                <a:ea typeface="Ubuntu"/>
                <a:cs typeface="Ubuntu"/>
                <a:sym typeface="Ubuntu"/>
              </a:rPr>
              <a:t>K</a:t>
            </a:r>
            <a:r>
              <a:rPr lang="en" sz="1800">
                <a:solidFill>
                  <a:srgbClr val="3A81BA"/>
                </a:solidFill>
                <a:latin typeface="Ubuntu"/>
                <a:ea typeface="Ubuntu"/>
                <a:cs typeface="Ubuntu"/>
                <a:sym typeface="Ubuntu"/>
              </a:rPr>
              <a:t> x D</a:t>
            </a:r>
            <a:r>
              <a:rPr baseline="-25000" lang="en" sz="1800">
                <a:solidFill>
                  <a:srgbClr val="3A81BA"/>
                </a:solidFill>
                <a:latin typeface="Ubuntu"/>
                <a:ea typeface="Ubuntu"/>
                <a:cs typeface="Ubuntu"/>
                <a:sym typeface="Ubuntu"/>
              </a:rPr>
              <a:t>K  </a:t>
            </a:r>
            <a:r>
              <a:rPr lang="en" sz="1800">
                <a:solidFill>
                  <a:srgbClr val="3A81BA"/>
                </a:solidFill>
                <a:latin typeface="Ubuntu"/>
                <a:ea typeface="Ubuntu"/>
                <a:cs typeface="Ubuntu"/>
                <a:sym typeface="Ubuntu"/>
              </a:rPr>
              <a:t>)</a:t>
            </a:r>
            <a:r>
              <a:rPr lang="en" sz="1800">
                <a:latin typeface="Ubuntu"/>
                <a:ea typeface="Ubuntu"/>
                <a:cs typeface="Ubuntu"/>
                <a:sym typeface="Ubuntu"/>
              </a:rPr>
              <a:t> x </a:t>
            </a:r>
            <a:r>
              <a:rPr lang="en" sz="1800">
                <a:solidFill>
                  <a:srgbClr val="38761D"/>
                </a:solidFill>
                <a:latin typeface="Ubuntu"/>
                <a:ea typeface="Ubuntu"/>
                <a:cs typeface="Ubuntu"/>
                <a:sym typeface="Ubuntu"/>
              </a:rPr>
              <a:t>(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x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 x M</a:t>
            </a:r>
            <a:endParaRPr sz="1800">
              <a:solidFill>
                <a:srgbClr val="38761D"/>
              </a:solidFill>
              <a:latin typeface="Ubuntu"/>
              <a:ea typeface="Ubuntu"/>
              <a:cs typeface="Ubuntu"/>
              <a:sym typeface="Ubuntu"/>
            </a:endParaRPr>
          </a:p>
        </p:txBody>
      </p:sp>
      <p:sp>
        <p:nvSpPr>
          <p:cNvPr id="453" name="Google Shape;453;p61"/>
          <p:cNvSpPr txBox="1"/>
          <p:nvPr/>
        </p:nvSpPr>
        <p:spPr>
          <a:xfrm>
            <a:off x="4823300" y="4085175"/>
            <a:ext cx="4320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A81BA"/>
                </a:solidFill>
                <a:latin typeface="Ubuntu"/>
                <a:ea typeface="Ubuntu"/>
                <a:cs typeface="Ubuntu"/>
                <a:sym typeface="Ubuntu"/>
              </a:rPr>
              <a:t>M</a:t>
            </a:r>
            <a:r>
              <a:rPr lang="en" sz="1800">
                <a:latin typeface="Ubuntu"/>
                <a:ea typeface="Ubuntu"/>
                <a:cs typeface="Ubuntu"/>
                <a:sym typeface="Ubuntu"/>
              </a:rPr>
              <a:t> x </a:t>
            </a:r>
            <a:r>
              <a:rPr lang="en" sz="1800">
                <a:solidFill>
                  <a:srgbClr val="38761D"/>
                </a:solidFill>
                <a:latin typeface="Ubuntu"/>
                <a:ea typeface="Ubuntu"/>
                <a:cs typeface="Ubuntu"/>
                <a:sym typeface="Ubuntu"/>
              </a:rPr>
              <a:t>(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x D</a:t>
            </a:r>
            <a:r>
              <a:rPr baseline="-25000" lang="en" sz="1800">
                <a:solidFill>
                  <a:srgbClr val="38761D"/>
                </a:solidFill>
                <a:latin typeface="Ubuntu"/>
                <a:ea typeface="Ubuntu"/>
                <a:cs typeface="Ubuntu"/>
                <a:sym typeface="Ubuntu"/>
              </a:rPr>
              <a:t>F</a:t>
            </a:r>
            <a:r>
              <a:rPr lang="en" sz="1800">
                <a:solidFill>
                  <a:srgbClr val="38761D"/>
                </a:solidFill>
                <a:latin typeface="Ubuntu"/>
                <a:ea typeface="Ubuntu"/>
                <a:cs typeface="Ubuntu"/>
                <a:sym typeface="Ubuntu"/>
              </a:rPr>
              <a:t> ) x N</a:t>
            </a:r>
            <a:endParaRPr sz="1800">
              <a:solidFill>
                <a:srgbClr val="38761D"/>
              </a:solidFill>
              <a:latin typeface="Ubuntu"/>
              <a:ea typeface="Ubuntu"/>
              <a:cs typeface="Ubuntu"/>
              <a:sym typeface="Ubuntu"/>
            </a:endParaRPr>
          </a:p>
        </p:txBody>
      </p:sp>
      <p:sp>
        <p:nvSpPr>
          <p:cNvPr id="454" name="Google Shape;454;p61"/>
          <p:cNvSpPr/>
          <p:nvPr/>
        </p:nvSpPr>
        <p:spPr>
          <a:xfrm>
            <a:off x="4002400" y="3197288"/>
            <a:ext cx="1024800" cy="10353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1"/>
          <p:cNvSpPr/>
          <p:nvPr/>
        </p:nvSpPr>
        <p:spPr>
          <a:xfrm>
            <a:off x="330400" y="676025"/>
            <a:ext cx="8368800" cy="7233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Compare the computational cost of a 2D conv. layer with 3x3 filters, for an input tensor of 14x14x512, whose dimensions must be kept at the output.</a:t>
            </a:r>
            <a:endParaRPr sz="1800">
              <a:solidFill>
                <a:srgbClr val="FF6633"/>
              </a:solidFill>
              <a:latin typeface="Ubuntu"/>
              <a:ea typeface="Ubuntu"/>
              <a:cs typeface="Ubuntu"/>
              <a:sym typeface="Ubunt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35"/>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Challenge</a:t>
            </a:r>
            <a:endParaRPr>
              <a:solidFill>
                <a:srgbClr val="2980B9"/>
              </a:solidFill>
            </a:endParaRPr>
          </a:p>
        </p:txBody>
      </p:sp>
      <p:pic>
        <p:nvPicPr>
          <p:cNvPr descr="imagenet_logo.png" id="150" name="Google Shape;150;p35"/>
          <p:cNvPicPr preferRelativeResize="0"/>
          <p:nvPr/>
        </p:nvPicPr>
        <p:blipFill>
          <a:blip r:embed="rId3">
            <a:alphaModFix/>
          </a:blip>
          <a:stretch>
            <a:fillRect/>
          </a:stretch>
        </p:blipFill>
        <p:spPr>
          <a:xfrm>
            <a:off x="114503" y="1267493"/>
            <a:ext cx="3439575" cy="547625"/>
          </a:xfrm>
          <a:prstGeom prst="rect">
            <a:avLst/>
          </a:prstGeom>
          <a:noFill/>
          <a:ln>
            <a:noFill/>
          </a:ln>
        </p:spPr>
      </p:pic>
      <p:pic>
        <p:nvPicPr>
          <p:cNvPr descr="Captura de pantalla 2016-02-17 a les 11.22.31.png" id="151" name="Google Shape;151;p35"/>
          <p:cNvPicPr preferRelativeResize="0"/>
          <p:nvPr/>
        </p:nvPicPr>
        <p:blipFill>
          <a:blip r:embed="rId4">
            <a:alphaModFix/>
          </a:blip>
          <a:stretch>
            <a:fillRect/>
          </a:stretch>
        </p:blipFill>
        <p:spPr>
          <a:xfrm>
            <a:off x="3554075" y="873450"/>
            <a:ext cx="5002699" cy="4099750"/>
          </a:xfrm>
          <a:prstGeom prst="rect">
            <a:avLst/>
          </a:prstGeom>
          <a:noFill/>
          <a:ln>
            <a:noFill/>
          </a:ln>
        </p:spPr>
      </p:pic>
      <p:sp>
        <p:nvSpPr>
          <p:cNvPr id="152" name="Google Shape;152;p35"/>
          <p:cNvSpPr txBox="1"/>
          <p:nvPr/>
        </p:nvSpPr>
        <p:spPr>
          <a:xfrm>
            <a:off x="114500" y="2437175"/>
            <a:ext cx="3531300" cy="1307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1,000 object classes (categories).</a:t>
            </a:r>
            <a:endParaRPr sz="2400"/>
          </a:p>
          <a:p>
            <a:pPr indent="-381000" lvl="0" marL="457200" rtl="0" algn="l">
              <a:spcBef>
                <a:spcPts val="0"/>
              </a:spcBef>
              <a:spcAft>
                <a:spcPts val="0"/>
              </a:spcAft>
              <a:buSzPts val="2400"/>
              <a:buChar char="●"/>
            </a:pPr>
            <a:r>
              <a:rPr lang="en" sz="2400"/>
              <a:t>Images:</a:t>
            </a:r>
            <a:endParaRPr sz="2400"/>
          </a:p>
          <a:p>
            <a:pPr indent="-381000" lvl="1" marL="914400" rtl="0" algn="l">
              <a:spcBef>
                <a:spcPts val="0"/>
              </a:spcBef>
              <a:spcAft>
                <a:spcPts val="0"/>
              </a:spcAft>
              <a:buSzPts val="2400"/>
              <a:buChar char="○"/>
            </a:pPr>
            <a:r>
              <a:rPr lang="en" sz="2400"/>
              <a:t>1.2 M train</a:t>
            </a:r>
            <a:endParaRPr sz="2400"/>
          </a:p>
          <a:p>
            <a:pPr indent="-381000" lvl="1" marL="914400" rtl="0" algn="l">
              <a:spcBef>
                <a:spcPts val="0"/>
              </a:spcBef>
              <a:spcAft>
                <a:spcPts val="0"/>
              </a:spcAft>
              <a:buSzPts val="2400"/>
              <a:buChar char="○"/>
            </a:pPr>
            <a:r>
              <a:rPr lang="en" sz="2400"/>
              <a:t>100k test.</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62"/>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Point-wise + Depth-wise Separable Convolutions</a:t>
            </a:r>
            <a:endParaRPr>
              <a:solidFill>
                <a:srgbClr val="2980B9"/>
              </a:solidFill>
            </a:endParaRPr>
          </a:p>
        </p:txBody>
      </p:sp>
      <p:sp>
        <p:nvSpPr>
          <p:cNvPr id="462" name="Google Shape;462;p62"/>
          <p:cNvSpPr txBox="1"/>
          <p:nvPr/>
        </p:nvSpPr>
        <p:spPr>
          <a:xfrm>
            <a:off x="0" y="48232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 </a:t>
            </a:r>
            <a:endParaRPr sz="1200">
              <a:latin typeface="Ubuntu"/>
              <a:ea typeface="Ubuntu"/>
              <a:cs typeface="Ubuntu"/>
              <a:sym typeface="Ubuntu"/>
            </a:endParaRPr>
          </a:p>
        </p:txBody>
      </p:sp>
      <p:sp>
        <p:nvSpPr>
          <p:cNvPr id="463" name="Google Shape;463;p62"/>
          <p:cNvSpPr txBox="1"/>
          <p:nvPr/>
        </p:nvSpPr>
        <p:spPr>
          <a:xfrm>
            <a:off x="259400" y="789700"/>
            <a:ext cx="8683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Two global hyper-parameters efficiently trade off between latency and accuracy</a:t>
            </a:r>
            <a:endParaRPr sz="1800">
              <a:latin typeface="Ubuntu"/>
              <a:ea typeface="Ubuntu"/>
              <a:cs typeface="Ubuntu"/>
              <a:sym typeface="Ubuntu"/>
            </a:endParaRPr>
          </a:p>
        </p:txBody>
      </p:sp>
      <p:sp>
        <p:nvSpPr>
          <p:cNvPr id="464" name="Google Shape;464;p62"/>
          <p:cNvSpPr txBox="1"/>
          <p:nvPr/>
        </p:nvSpPr>
        <p:spPr>
          <a:xfrm>
            <a:off x="0" y="4594625"/>
            <a:ext cx="86835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#MobileNets</a:t>
            </a:r>
            <a:r>
              <a:rPr lang="en" sz="1200">
                <a:solidFill>
                  <a:srgbClr val="222222"/>
                </a:solidFill>
                <a:highlight>
                  <a:srgbClr val="FFFFFF"/>
                </a:highlight>
                <a:latin typeface="Ubuntu"/>
                <a:ea typeface="Ubuntu"/>
                <a:cs typeface="Ubuntu"/>
                <a:sym typeface="Ubuntu"/>
              </a:rPr>
              <a:t> Sandler, M., Howard, A., Zhu, M., Zhmoginov, A., &amp; Chen, L. C. (2018). </a:t>
            </a:r>
            <a:r>
              <a:rPr lang="en" sz="1200" u="sng">
                <a:solidFill>
                  <a:schemeClr val="hlink"/>
                </a:solidFill>
                <a:highlight>
                  <a:srgbClr val="FFFFFF"/>
                </a:highlight>
                <a:latin typeface="Ubuntu"/>
                <a:ea typeface="Ubuntu"/>
                <a:cs typeface="Ubuntu"/>
                <a:sym typeface="Ubuntu"/>
                <a:hlinkClick r:id="rId3"/>
              </a:rPr>
              <a:t>Mobilenetv2: Inverted residuals and linear bottlenecks</a:t>
            </a:r>
            <a:r>
              <a:rPr lang="en" sz="1200">
                <a:solidFill>
                  <a:srgbClr val="222222"/>
                </a:solidFill>
                <a:highlight>
                  <a:srgbClr val="FFFFFF"/>
                </a:highlight>
                <a:latin typeface="Ubuntu"/>
                <a:ea typeface="Ubuntu"/>
                <a:cs typeface="Ubuntu"/>
                <a:sym typeface="Ubuntu"/>
              </a:rPr>
              <a:t>. CVPR 2018 </a:t>
            </a:r>
            <a:r>
              <a:rPr lang="en" sz="1200" u="sng">
                <a:solidFill>
                  <a:schemeClr val="hlink"/>
                </a:solidFill>
                <a:highlight>
                  <a:srgbClr val="FFFFFF"/>
                </a:highlight>
                <a:latin typeface="Ubuntu"/>
                <a:ea typeface="Ubuntu"/>
                <a:cs typeface="Ubuntu"/>
                <a:sym typeface="Ubuntu"/>
                <a:hlinkClick r:id="rId4"/>
              </a:rPr>
              <a:t>[blog v2]</a:t>
            </a:r>
            <a:endParaRPr sz="1200">
              <a:solidFill>
                <a:srgbClr val="222222"/>
              </a:solidFill>
              <a:highlight>
                <a:srgbClr val="FFFFFF"/>
              </a:highlight>
              <a:latin typeface="Ubuntu"/>
              <a:ea typeface="Ubuntu"/>
              <a:cs typeface="Ubuntu"/>
              <a:sym typeface="Ubuntu"/>
            </a:endParaRPr>
          </a:p>
        </p:txBody>
      </p:sp>
      <p:pic>
        <p:nvPicPr>
          <p:cNvPr id="465" name="Google Shape;465;p62"/>
          <p:cNvPicPr preferRelativeResize="0"/>
          <p:nvPr/>
        </p:nvPicPr>
        <p:blipFill>
          <a:blip r:embed="rId5">
            <a:alphaModFix/>
          </a:blip>
          <a:stretch>
            <a:fillRect/>
          </a:stretch>
        </p:blipFill>
        <p:spPr>
          <a:xfrm>
            <a:off x="1676400" y="1335700"/>
            <a:ext cx="5432874" cy="2954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1" name="Google Shape;471;p63"/>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a:t>
            </a:r>
            <a:endParaRPr>
              <a:solidFill>
                <a:srgbClr val="2980B9"/>
              </a:solidFill>
            </a:endParaRPr>
          </a:p>
        </p:txBody>
      </p:sp>
      <p:sp>
        <p:nvSpPr>
          <p:cNvPr id="472" name="Google Shape;472;p63"/>
          <p:cNvSpPr txBox="1"/>
          <p:nvPr/>
        </p:nvSpPr>
        <p:spPr>
          <a:xfrm>
            <a:off x="36850" y="4528450"/>
            <a:ext cx="85974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highlight>
                  <a:srgbClr val="FFFFFF"/>
                </a:highlight>
                <a:latin typeface="Ubuntu"/>
                <a:ea typeface="Ubuntu"/>
                <a:cs typeface="Ubuntu"/>
                <a:sym typeface="Ubuntu"/>
              </a:rPr>
              <a:t>#VGG</a:t>
            </a:r>
            <a:r>
              <a:rPr lang="en">
                <a:solidFill>
                  <a:srgbClr val="222222"/>
                </a:solidFill>
                <a:highlight>
                  <a:srgbClr val="FFFFFF"/>
                </a:highlight>
                <a:latin typeface="Ubuntu"/>
                <a:ea typeface="Ubuntu"/>
                <a:cs typeface="Ubuntu"/>
                <a:sym typeface="Ubuntu"/>
              </a:rPr>
              <a:t> Simonyan, Karen, and Andrew Zisserman. </a:t>
            </a:r>
            <a:r>
              <a:rPr lang="en"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"Very deep convolutional networks for large-scale image recognition."</a:t>
            </a:r>
            <a:r>
              <a:rPr lang="en">
                <a:solidFill>
                  <a:srgbClr val="222222"/>
                </a:solidFill>
                <a:highlight>
                  <a:srgbClr val="FFFFFF"/>
                </a:highlight>
                <a:latin typeface="Ubuntu"/>
                <a:ea typeface="Ubuntu"/>
                <a:cs typeface="Ubuntu"/>
                <a:sym typeface="Ubuntu"/>
              </a:rPr>
              <a:t> </a:t>
            </a:r>
            <a:r>
              <a:rPr i="1" lang="en">
                <a:solidFill>
                  <a:srgbClr val="222222"/>
                </a:solidFill>
                <a:highlight>
                  <a:srgbClr val="FFFFFF"/>
                </a:highlight>
                <a:latin typeface="Ubuntu"/>
                <a:ea typeface="Ubuntu"/>
                <a:cs typeface="Ubuntu"/>
                <a:sym typeface="Ubuntu"/>
              </a:rPr>
              <a:t>ICLR 2015</a:t>
            </a:r>
            <a:r>
              <a:rPr lang="en">
                <a:solidFill>
                  <a:srgbClr val="222222"/>
                </a:solidFill>
                <a:highlight>
                  <a:srgbClr val="FFFFFF"/>
                </a:highlight>
                <a:latin typeface="Ubuntu"/>
                <a:ea typeface="Ubuntu"/>
                <a:cs typeface="Ubuntu"/>
                <a:sym typeface="Ubuntu"/>
              </a:rPr>
              <a:t>. </a:t>
            </a:r>
            <a:r>
              <a:rPr lang="en"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[video]</a:t>
            </a:r>
            <a:r>
              <a:rPr lang="en">
                <a:solidFill>
                  <a:srgbClr val="222222"/>
                </a:solidFill>
                <a:highlight>
                  <a:srgbClr val="FFFFFF"/>
                </a:highlight>
                <a:latin typeface="Ubuntu"/>
                <a:ea typeface="Ubuntu"/>
                <a:cs typeface="Ubuntu"/>
                <a:sym typeface="Ubuntu"/>
              </a:rPr>
              <a:t> </a:t>
            </a:r>
            <a:r>
              <a:rPr lang="en" u="sng">
                <a:solidFill>
                  <a:srgbClr val="1155CC"/>
                </a:solidFill>
                <a:highlight>
                  <a:srgbClr val="FFFFFF"/>
                </a:highlight>
                <a:latin typeface="Ubuntu"/>
                <a:ea typeface="Ubuntu"/>
                <a:cs typeface="Ubuntu"/>
                <a:sym typeface="Ubuntu"/>
                <a:hlinkClick r:id="rId5">
                  <a:extLst>
                    <a:ext uri="{A12FA001-AC4F-418D-AE19-62706E023703}">
                      <ahyp:hlinkClr val="tx"/>
                    </a:ext>
                  </a:extLst>
                </a:hlinkClick>
              </a:rPr>
              <a:t>[slides]</a:t>
            </a:r>
            <a:r>
              <a:rPr lang="en">
                <a:latin typeface="Ubuntu"/>
                <a:ea typeface="Ubuntu"/>
                <a:cs typeface="Ubuntu"/>
                <a:sym typeface="Ubuntu"/>
              </a:rPr>
              <a:t> </a:t>
            </a:r>
            <a:r>
              <a:rPr lang="en" u="sng">
                <a:solidFill>
                  <a:srgbClr val="1155CC"/>
                </a:solidFill>
                <a:latin typeface="Ubuntu"/>
                <a:ea typeface="Ubuntu"/>
                <a:cs typeface="Ubuntu"/>
                <a:sym typeface="Ubuntu"/>
                <a:hlinkClick r:id="rId6">
                  <a:extLst>
                    <a:ext uri="{A12FA001-AC4F-418D-AE19-62706E023703}">
                      <ahyp:hlinkClr val="tx"/>
                    </a:ext>
                  </a:extLst>
                </a:hlinkClick>
              </a:rPr>
              <a:t>[project]</a:t>
            </a:r>
            <a:endParaRPr>
              <a:latin typeface="Ubuntu"/>
              <a:ea typeface="Ubuntu"/>
              <a:cs typeface="Ubuntu"/>
              <a:sym typeface="Ubuntu"/>
            </a:endParaRPr>
          </a:p>
        </p:txBody>
      </p:sp>
      <p:pic>
        <p:nvPicPr>
          <p:cNvPr descr="ICLR 2015 Talk: &quot;Very Deep Convolutional Networks for Large-Scale Image Recognition&quot;&#10;by Karen Simonyan, Andrew Zisserman (Oxford and Google DeepMind)" id="473" name="Google Shape;473;p63" title="ICLR2015-karen-simonyan">
            <a:hlinkClick r:id="rId7"/>
          </p:cNvPr>
          <p:cNvPicPr preferRelativeResize="0"/>
          <p:nvPr/>
        </p:nvPicPr>
        <p:blipFill>
          <a:blip r:embed="rId8">
            <a:alphaModFix/>
          </a:blip>
          <a:stretch>
            <a:fillRect/>
          </a:stretch>
        </p:blipFill>
        <p:spPr>
          <a:xfrm>
            <a:off x="238325" y="857250"/>
            <a:ext cx="4572000" cy="3429000"/>
          </a:xfrm>
          <a:prstGeom prst="rect">
            <a:avLst/>
          </a:prstGeom>
          <a:noFill/>
          <a:ln>
            <a:noFill/>
          </a:ln>
        </p:spPr>
      </p:pic>
      <p:pic>
        <p:nvPicPr>
          <p:cNvPr descr="1280px-University_of_Oxford.svg.png" id="474" name="Google Shape;474;p63"/>
          <p:cNvPicPr preferRelativeResize="0"/>
          <p:nvPr/>
        </p:nvPicPr>
        <p:blipFill>
          <a:blip r:embed="rId9">
            <a:alphaModFix/>
          </a:blip>
          <a:stretch>
            <a:fillRect/>
          </a:stretch>
        </p:blipFill>
        <p:spPr>
          <a:xfrm>
            <a:off x="5051850" y="1301650"/>
            <a:ext cx="3803850" cy="1167925"/>
          </a:xfrm>
          <a:prstGeom prst="rect">
            <a:avLst/>
          </a:prstGeom>
          <a:noFill/>
          <a:ln>
            <a:noFill/>
          </a:ln>
        </p:spPr>
      </p:pic>
      <p:pic>
        <p:nvPicPr>
          <p:cNvPr descr="GoogleDeepMind-Logotype-Horizontal-1200px-200px-1-1.png" id="475" name="Google Shape;475;p63"/>
          <p:cNvPicPr preferRelativeResize="0"/>
          <p:nvPr/>
        </p:nvPicPr>
        <p:blipFill>
          <a:blip r:embed="rId10">
            <a:alphaModFix/>
          </a:blip>
          <a:stretch>
            <a:fillRect/>
          </a:stretch>
        </p:blipFill>
        <p:spPr>
          <a:xfrm>
            <a:off x="4995000" y="3024025"/>
            <a:ext cx="3958074" cy="659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1" name="Google Shape;481;p64"/>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a:t>
            </a:r>
            <a:endParaRPr>
              <a:solidFill>
                <a:srgbClr val="2980B9"/>
              </a:solidFill>
            </a:endParaRPr>
          </a:p>
        </p:txBody>
      </p:sp>
      <p:pic>
        <p:nvPicPr>
          <p:cNvPr descr="Captura de pantalla 2016-03-28 a les 13.06.07.png" id="482" name="Google Shape;482;p64"/>
          <p:cNvPicPr preferRelativeResize="0"/>
          <p:nvPr/>
        </p:nvPicPr>
        <p:blipFill>
          <a:blip r:embed="rId3">
            <a:alphaModFix/>
          </a:blip>
          <a:stretch>
            <a:fillRect/>
          </a:stretch>
        </p:blipFill>
        <p:spPr>
          <a:xfrm>
            <a:off x="995988" y="783825"/>
            <a:ext cx="6852731" cy="3575850"/>
          </a:xfrm>
          <a:prstGeom prst="rect">
            <a:avLst/>
          </a:prstGeom>
          <a:noFill/>
          <a:ln>
            <a:noFill/>
          </a:ln>
        </p:spPr>
      </p:pic>
      <p:sp>
        <p:nvSpPr>
          <p:cNvPr id="483" name="Google Shape;483;p64"/>
          <p:cNvSpPr txBox="1"/>
          <p:nvPr/>
        </p:nvSpPr>
        <p:spPr>
          <a:xfrm>
            <a:off x="36850" y="4528450"/>
            <a:ext cx="85974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highlight>
                  <a:srgbClr val="FFFFFF"/>
                </a:highlight>
                <a:latin typeface="Ubuntu"/>
                <a:ea typeface="Ubuntu"/>
                <a:cs typeface="Ubuntu"/>
                <a:sym typeface="Ubuntu"/>
              </a:rPr>
              <a:t>#VGG</a:t>
            </a:r>
            <a:r>
              <a:rPr lang="en">
                <a:solidFill>
                  <a:srgbClr val="222222"/>
                </a:solidFill>
                <a:highlight>
                  <a:srgbClr val="FFFFFF"/>
                </a:highlight>
                <a:latin typeface="Ubuntu"/>
                <a:ea typeface="Ubuntu"/>
                <a:cs typeface="Ubuntu"/>
                <a:sym typeface="Ubuntu"/>
              </a:rPr>
              <a:t> Simonyan, Karen, and Andrew Zisserman. </a:t>
            </a:r>
            <a:r>
              <a:rPr lang="en"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"Very deep convolutional networks for large-scale image recognition."</a:t>
            </a:r>
            <a:r>
              <a:rPr lang="en">
                <a:solidFill>
                  <a:srgbClr val="222222"/>
                </a:solidFill>
                <a:highlight>
                  <a:srgbClr val="FFFFFF"/>
                </a:highlight>
                <a:latin typeface="Ubuntu"/>
                <a:ea typeface="Ubuntu"/>
                <a:cs typeface="Ubuntu"/>
                <a:sym typeface="Ubuntu"/>
              </a:rPr>
              <a:t> </a:t>
            </a:r>
            <a:r>
              <a:rPr i="1" lang="en">
                <a:solidFill>
                  <a:srgbClr val="222222"/>
                </a:solidFill>
                <a:highlight>
                  <a:srgbClr val="FFFFFF"/>
                </a:highlight>
                <a:latin typeface="Ubuntu"/>
                <a:ea typeface="Ubuntu"/>
                <a:cs typeface="Ubuntu"/>
                <a:sym typeface="Ubuntu"/>
              </a:rPr>
              <a:t>ICLR 2015</a:t>
            </a:r>
            <a:r>
              <a:rPr lang="en">
                <a:solidFill>
                  <a:srgbClr val="222222"/>
                </a:solidFill>
                <a:highlight>
                  <a:srgbClr val="FFFFFF"/>
                </a:highlight>
                <a:latin typeface="Ubuntu"/>
                <a:ea typeface="Ubuntu"/>
                <a:cs typeface="Ubuntu"/>
                <a:sym typeface="Ubuntu"/>
              </a:rPr>
              <a:t>. </a:t>
            </a:r>
            <a:r>
              <a:rPr lang="en" u="sng">
                <a:solidFill>
                  <a:srgbClr val="1155CC"/>
                </a:solidFill>
                <a:highlight>
                  <a:srgbClr val="FFFFFF"/>
                </a:highlight>
                <a:latin typeface="Ubuntu"/>
                <a:ea typeface="Ubuntu"/>
                <a:cs typeface="Ubuntu"/>
                <a:sym typeface="Ubuntu"/>
                <a:hlinkClick r:id="rId5">
                  <a:extLst>
                    <a:ext uri="{A12FA001-AC4F-418D-AE19-62706E023703}">
                      <ahyp:hlinkClr val="tx"/>
                    </a:ext>
                  </a:extLst>
                </a:hlinkClick>
              </a:rPr>
              <a:t>[video]</a:t>
            </a:r>
            <a:r>
              <a:rPr lang="en">
                <a:solidFill>
                  <a:srgbClr val="222222"/>
                </a:solidFill>
                <a:highlight>
                  <a:srgbClr val="FFFFFF"/>
                </a:highlight>
                <a:latin typeface="Ubuntu"/>
                <a:ea typeface="Ubuntu"/>
                <a:cs typeface="Ubuntu"/>
                <a:sym typeface="Ubuntu"/>
              </a:rPr>
              <a:t> </a:t>
            </a:r>
            <a:r>
              <a:rPr lang="en" u="sng">
                <a:solidFill>
                  <a:srgbClr val="1155CC"/>
                </a:solidFill>
                <a:highlight>
                  <a:srgbClr val="FFFFFF"/>
                </a:highlight>
                <a:latin typeface="Ubuntu"/>
                <a:ea typeface="Ubuntu"/>
                <a:cs typeface="Ubuntu"/>
                <a:sym typeface="Ubuntu"/>
                <a:hlinkClick r:id="rId6">
                  <a:extLst>
                    <a:ext uri="{A12FA001-AC4F-418D-AE19-62706E023703}">
                      <ahyp:hlinkClr val="tx"/>
                    </a:ext>
                  </a:extLst>
                </a:hlinkClick>
              </a:rPr>
              <a:t>[slides]</a:t>
            </a:r>
            <a:r>
              <a:rPr lang="en">
                <a:latin typeface="Ubuntu"/>
                <a:ea typeface="Ubuntu"/>
                <a:cs typeface="Ubuntu"/>
                <a:sym typeface="Ubuntu"/>
              </a:rPr>
              <a:t> </a:t>
            </a:r>
            <a:r>
              <a:rPr lang="en" u="sng">
                <a:solidFill>
                  <a:srgbClr val="1155CC"/>
                </a:solidFill>
                <a:latin typeface="Ubuntu"/>
                <a:ea typeface="Ubuntu"/>
                <a:cs typeface="Ubuntu"/>
                <a:sym typeface="Ubuntu"/>
                <a:hlinkClick r:id="rId7">
                  <a:extLst>
                    <a:ext uri="{A12FA001-AC4F-418D-AE19-62706E023703}">
                      <ahyp:hlinkClr val="tx"/>
                    </a:ext>
                  </a:extLst>
                </a:hlinkClick>
              </a:rPr>
              <a:t>[project]</a:t>
            </a:r>
            <a:endParaRPr>
              <a:latin typeface="Ubuntu"/>
              <a:ea typeface="Ubuntu"/>
              <a:cs typeface="Ubuntu"/>
              <a:sym typeface="Ubuntu"/>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9" name="Google Shape;489;p65"/>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 Stacked 3x3 convolutions</a:t>
            </a:r>
            <a:endParaRPr>
              <a:solidFill>
                <a:srgbClr val="2980B9"/>
              </a:solidFill>
            </a:endParaRPr>
          </a:p>
        </p:txBody>
      </p:sp>
      <p:pic>
        <p:nvPicPr>
          <p:cNvPr descr="Captura de pantalla 2016-01-28 a les 09.26.13.png" id="490" name="Google Shape;490;p65"/>
          <p:cNvPicPr preferRelativeResize="0"/>
          <p:nvPr/>
        </p:nvPicPr>
        <p:blipFill>
          <a:blip r:embed="rId3">
            <a:alphaModFix/>
          </a:blip>
          <a:stretch>
            <a:fillRect/>
          </a:stretch>
        </p:blipFill>
        <p:spPr>
          <a:xfrm>
            <a:off x="984125" y="847125"/>
            <a:ext cx="6353683" cy="3557801"/>
          </a:xfrm>
          <a:prstGeom prst="rect">
            <a:avLst/>
          </a:prstGeom>
          <a:noFill/>
          <a:ln>
            <a:noFill/>
          </a:ln>
        </p:spPr>
      </p:pic>
      <p:sp>
        <p:nvSpPr>
          <p:cNvPr id="491" name="Google Shape;491;p65"/>
          <p:cNvSpPr txBox="1"/>
          <p:nvPr/>
        </p:nvSpPr>
        <p:spPr>
          <a:xfrm>
            <a:off x="36850" y="4528450"/>
            <a:ext cx="85974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highlight>
                  <a:srgbClr val="FFFFFF"/>
                </a:highlight>
                <a:latin typeface="Ubuntu"/>
                <a:ea typeface="Ubuntu"/>
                <a:cs typeface="Ubuntu"/>
                <a:sym typeface="Ubuntu"/>
              </a:rPr>
              <a:t>#VGG</a:t>
            </a:r>
            <a:r>
              <a:rPr lang="en">
                <a:solidFill>
                  <a:srgbClr val="222222"/>
                </a:solidFill>
                <a:highlight>
                  <a:srgbClr val="FFFFFF"/>
                </a:highlight>
                <a:latin typeface="Ubuntu"/>
                <a:ea typeface="Ubuntu"/>
                <a:cs typeface="Ubuntu"/>
                <a:sym typeface="Ubuntu"/>
              </a:rPr>
              <a:t> Simonyan, Karen, and Andrew Zisserman. </a:t>
            </a:r>
            <a:r>
              <a:rPr lang="en"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"Very deep convolutional networks for large-scale image recognition."</a:t>
            </a:r>
            <a:r>
              <a:rPr lang="en">
                <a:solidFill>
                  <a:srgbClr val="222222"/>
                </a:solidFill>
                <a:highlight>
                  <a:srgbClr val="FFFFFF"/>
                </a:highlight>
                <a:latin typeface="Ubuntu"/>
                <a:ea typeface="Ubuntu"/>
                <a:cs typeface="Ubuntu"/>
                <a:sym typeface="Ubuntu"/>
              </a:rPr>
              <a:t> </a:t>
            </a:r>
            <a:r>
              <a:rPr i="1" lang="en">
                <a:solidFill>
                  <a:srgbClr val="222222"/>
                </a:solidFill>
                <a:highlight>
                  <a:srgbClr val="FFFFFF"/>
                </a:highlight>
                <a:latin typeface="Ubuntu"/>
                <a:ea typeface="Ubuntu"/>
                <a:cs typeface="Ubuntu"/>
                <a:sym typeface="Ubuntu"/>
              </a:rPr>
              <a:t>ICLR 2015</a:t>
            </a:r>
            <a:r>
              <a:rPr lang="en">
                <a:solidFill>
                  <a:srgbClr val="222222"/>
                </a:solidFill>
                <a:highlight>
                  <a:srgbClr val="FFFFFF"/>
                </a:highlight>
                <a:latin typeface="Ubuntu"/>
                <a:ea typeface="Ubuntu"/>
                <a:cs typeface="Ubuntu"/>
                <a:sym typeface="Ubuntu"/>
              </a:rPr>
              <a:t>. </a:t>
            </a:r>
            <a:r>
              <a:rPr lang="en" u="sng">
                <a:solidFill>
                  <a:srgbClr val="1155CC"/>
                </a:solidFill>
                <a:highlight>
                  <a:srgbClr val="FFFFFF"/>
                </a:highlight>
                <a:latin typeface="Ubuntu"/>
                <a:ea typeface="Ubuntu"/>
                <a:cs typeface="Ubuntu"/>
                <a:sym typeface="Ubuntu"/>
                <a:hlinkClick r:id="rId5">
                  <a:extLst>
                    <a:ext uri="{A12FA001-AC4F-418D-AE19-62706E023703}">
                      <ahyp:hlinkClr val="tx"/>
                    </a:ext>
                  </a:extLst>
                </a:hlinkClick>
              </a:rPr>
              <a:t>[video]</a:t>
            </a:r>
            <a:r>
              <a:rPr lang="en">
                <a:solidFill>
                  <a:srgbClr val="222222"/>
                </a:solidFill>
                <a:highlight>
                  <a:srgbClr val="FFFFFF"/>
                </a:highlight>
                <a:latin typeface="Ubuntu"/>
                <a:ea typeface="Ubuntu"/>
                <a:cs typeface="Ubuntu"/>
                <a:sym typeface="Ubuntu"/>
              </a:rPr>
              <a:t> </a:t>
            </a:r>
            <a:r>
              <a:rPr lang="en" u="sng">
                <a:solidFill>
                  <a:srgbClr val="1155CC"/>
                </a:solidFill>
                <a:highlight>
                  <a:srgbClr val="FFFFFF"/>
                </a:highlight>
                <a:latin typeface="Ubuntu"/>
                <a:ea typeface="Ubuntu"/>
                <a:cs typeface="Ubuntu"/>
                <a:sym typeface="Ubuntu"/>
                <a:hlinkClick r:id="rId6">
                  <a:extLst>
                    <a:ext uri="{A12FA001-AC4F-418D-AE19-62706E023703}">
                      <ahyp:hlinkClr val="tx"/>
                    </a:ext>
                  </a:extLst>
                </a:hlinkClick>
              </a:rPr>
              <a:t>[slides]</a:t>
            </a:r>
            <a:r>
              <a:rPr lang="en">
                <a:latin typeface="Ubuntu"/>
                <a:ea typeface="Ubuntu"/>
                <a:cs typeface="Ubuntu"/>
                <a:sym typeface="Ubuntu"/>
              </a:rPr>
              <a:t> </a:t>
            </a:r>
            <a:r>
              <a:rPr lang="en" u="sng">
                <a:solidFill>
                  <a:srgbClr val="1155CC"/>
                </a:solidFill>
                <a:latin typeface="Ubuntu"/>
                <a:ea typeface="Ubuntu"/>
                <a:cs typeface="Ubuntu"/>
                <a:sym typeface="Ubuntu"/>
                <a:hlinkClick r:id="rId7">
                  <a:extLst>
                    <a:ext uri="{A12FA001-AC4F-418D-AE19-62706E023703}">
                      <ahyp:hlinkClr val="tx"/>
                    </a:ext>
                  </a:extLst>
                </a:hlinkClick>
              </a:rPr>
              <a:t>[project]</a:t>
            </a:r>
            <a:endParaRPr>
              <a:latin typeface="Ubuntu"/>
              <a:ea typeface="Ubuntu"/>
              <a:cs typeface="Ubuntu"/>
              <a:sym typeface="Ubuntu"/>
            </a:endParaRPr>
          </a:p>
        </p:txBody>
      </p:sp>
      <p:sp>
        <p:nvSpPr>
          <p:cNvPr id="492" name="Google Shape;492;p65"/>
          <p:cNvSpPr txBox="1"/>
          <p:nvPr/>
        </p:nvSpPr>
        <p:spPr>
          <a:xfrm>
            <a:off x="357325" y="3582575"/>
            <a:ext cx="4974300" cy="8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a:ea typeface="Ubuntu"/>
                <a:cs typeface="Ubuntu"/>
                <a:sym typeface="Ubuntu"/>
              </a:rPr>
              <a:t>1 filter of 5x5 &gt; 25 weights + 1 bias = 26 params</a:t>
            </a:r>
            <a:endParaRPr>
              <a:latin typeface="Ubuntu"/>
              <a:ea typeface="Ubuntu"/>
              <a:cs typeface="Ubuntu"/>
              <a:sym typeface="Ubuntu"/>
            </a:endParaRPr>
          </a:p>
          <a:p>
            <a:pPr indent="0" lvl="0" marL="0" rtl="0" algn="l">
              <a:spcBef>
                <a:spcPts val="0"/>
              </a:spcBef>
              <a:spcAft>
                <a:spcPts val="0"/>
              </a:spcAft>
              <a:buNone/>
            </a:pPr>
            <a:r>
              <a:rPr lang="en">
                <a:latin typeface="Ubuntu"/>
                <a:ea typeface="Ubuntu"/>
                <a:cs typeface="Ubuntu"/>
                <a:sym typeface="Ubuntu"/>
              </a:rPr>
              <a:t>2 filters of 3x3 &gt;  18 weights + 2 biases = 20 params</a:t>
            </a:r>
            <a:endParaRPr>
              <a:latin typeface="Ubuntu"/>
              <a:ea typeface="Ubuntu"/>
              <a:cs typeface="Ubuntu"/>
              <a:sym typeface="Ubuntu"/>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66"/>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 Other details</a:t>
            </a:r>
            <a:endParaRPr>
              <a:solidFill>
                <a:srgbClr val="2980B9"/>
              </a:solidFill>
            </a:endParaRPr>
          </a:p>
        </p:txBody>
      </p:sp>
      <p:sp>
        <p:nvSpPr>
          <p:cNvPr id="499" name="Google Shape;499;p66"/>
          <p:cNvSpPr txBox="1"/>
          <p:nvPr/>
        </p:nvSpPr>
        <p:spPr>
          <a:xfrm>
            <a:off x="36850" y="4528450"/>
            <a:ext cx="8597400" cy="6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latin typeface="Ubuntu"/>
                <a:ea typeface="Ubuntu"/>
                <a:cs typeface="Ubuntu"/>
                <a:sym typeface="Ubuntu"/>
              </a:rPr>
              <a:t>Simonyan, Karen, and Andrew Zisserman. </a:t>
            </a:r>
            <a:r>
              <a:rPr lang="en"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"Very deep convolutional networks for large-scale image recognition."</a:t>
            </a:r>
            <a:r>
              <a:rPr lang="en">
                <a:solidFill>
                  <a:srgbClr val="222222"/>
                </a:solidFill>
                <a:highlight>
                  <a:srgbClr val="FFFFFF"/>
                </a:highlight>
                <a:latin typeface="Ubuntu"/>
                <a:ea typeface="Ubuntu"/>
                <a:cs typeface="Ubuntu"/>
                <a:sym typeface="Ubuntu"/>
              </a:rPr>
              <a:t> </a:t>
            </a:r>
            <a:r>
              <a:rPr i="1" lang="en">
                <a:solidFill>
                  <a:srgbClr val="222222"/>
                </a:solidFill>
                <a:highlight>
                  <a:srgbClr val="FFFFFF"/>
                </a:highlight>
                <a:latin typeface="Ubuntu"/>
                <a:ea typeface="Ubuntu"/>
                <a:cs typeface="Ubuntu"/>
                <a:sym typeface="Ubuntu"/>
              </a:rPr>
              <a:t>ICLR 2015</a:t>
            </a:r>
            <a:r>
              <a:rPr lang="en">
                <a:solidFill>
                  <a:srgbClr val="222222"/>
                </a:solidFill>
                <a:highlight>
                  <a:srgbClr val="FFFFFF"/>
                </a:highlight>
                <a:latin typeface="Ubuntu"/>
                <a:ea typeface="Ubuntu"/>
                <a:cs typeface="Ubuntu"/>
                <a:sym typeface="Ubuntu"/>
              </a:rPr>
              <a:t>. </a:t>
            </a:r>
            <a:r>
              <a:rPr lang="en"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[video]</a:t>
            </a:r>
            <a:r>
              <a:rPr lang="en">
                <a:solidFill>
                  <a:srgbClr val="222222"/>
                </a:solidFill>
                <a:highlight>
                  <a:srgbClr val="FFFFFF"/>
                </a:highlight>
                <a:latin typeface="Ubuntu"/>
                <a:ea typeface="Ubuntu"/>
                <a:cs typeface="Ubuntu"/>
                <a:sym typeface="Ubuntu"/>
              </a:rPr>
              <a:t> </a:t>
            </a:r>
            <a:r>
              <a:rPr lang="en" u="sng">
                <a:solidFill>
                  <a:srgbClr val="1155CC"/>
                </a:solidFill>
                <a:highlight>
                  <a:srgbClr val="FFFFFF"/>
                </a:highlight>
                <a:latin typeface="Ubuntu"/>
                <a:ea typeface="Ubuntu"/>
                <a:cs typeface="Ubuntu"/>
                <a:sym typeface="Ubuntu"/>
                <a:hlinkClick r:id="rId5">
                  <a:extLst>
                    <a:ext uri="{A12FA001-AC4F-418D-AE19-62706E023703}">
                      <ahyp:hlinkClr val="tx"/>
                    </a:ext>
                  </a:extLst>
                </a:hlinkClick>
              </a:rPr>
              <a:t>[slides]</a:t>
            </a:r>
            <a:r>
              <a:rPr lang="en">
                <a:latin typeface="Ubuntu"/>
                <a:ea typeface="Ubuntu"/>
                <a:cs typeface="Ubuntu"/>
                <a:sym typeface="Ubuntu"/>
              </a:rPr>
              <a:t> </a:t>
            </a:r>
            <a:r>
              <a:rPr lang="en" u="sng">
                <a:solidFill>
                  <a:srgbClr val="1155CC"/>
                </a:solidFill>
                <a:latin typeface="Ubuntu"/>
                <a:ea typeface="Ubuntu"/>
                <a:cs typeface="Ubuntu"/>
                <a:sym typeface="Ubuntu"/>
                <a:hlinkClick r:id="rId6">
                  <a:extLst>
                    <a:ext uri="{A12FA001-AC4F-418D-AE19-62706E023703}">
                      <ahyp:hlinkClr val="tx"/>
                    </a:ext>
                  </a:extLst>
                </a:hlinkClick>
              </a:rPr>
              <a:t>[project]</a:t>
            </a:r>
            <a:endParaRPr>
              <a:latin typeface="Ubuntu"/>
              <a:ea typeface="Ubuntu"/>
              <a:cs typeface="Ubuntu"/>
              <a:sym typeface="Ubuntu"/>
            </a:endParaRPr>
          </a:p>
        </p:txBody>
      </p:sp>
      <p:sp>
        <p:nvSpPr>
          <p:cNvPr id="500" name="Google Shape;500;p66"/>
          <p:cNvSpPr txBox="1"/>
          <p:nvPr/>
        </p:nvSpPr>
        <p:spPr>
          <a:xfrm>
            <a:off x="184050" y="1875325"/>
            <a:ext cx="8696400" cy="1018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No poolings between some convolutional layers.</a:t>
            </a:r>
            <a:endParaRPr sz="2400"/>
          </a:p>
          <a:p>
            <a:pPr indent="-381000" lvl="0" marL="457200" rtl="0" algn="l">
              <a:lnSpc>
                <a:spcPct val="115000"/>
              </a:lnSpc>
              <a:spcBef>
                <a:spcPts val="0"/>
              </a:spcBef>
              <a:spcAft>
                <a:spcPts val="0"/>
              </a:spcAft>
              <a:buSzPts val="2400"/>
              <a:buChar char="●"/>
            </a:pPr>
            <a:r>
              <a:rPr lang="en" sz="2400"/>
              <a:t>Convolution strides of 1 (no skipping).</a:t>
            </a:r>
            <a:endParaRPr sz="2400"/>
          </a:p>
        </p:txBody>
      </p:sp>
      <p:pic>
        <p:nvPicPr>
          <p:cNvPr descr="Captura de pantalla 2016-03-28 a les 13.09.49.png" id="501" name="Google Shape;501;p66"/>
          <p:cNvPicPr preferRelativeResize="0"/>
          <p:nvPr/>
        </p:nvPicPr>
        <p:blipFill>
          <a:blip r:embed="rId7">
            <a:alphaModFix/>
          </a:blip>
          <a:stretch>
            <a:fillRect/>
          </a:stretch>
        </p:blipFill>
        <p:spPr>
          <a:xfrm>
            <a:off x="7632175" y="64323"/>
            <a:ext cx="807275" cy="4359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7"/>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Challenge: 2015</a:t>
            </a:r>
            <a:endParaRPr>
              <a:solidFill>
                <a:srgbClr val="2980B9"/>
              </a:solidFill>
            </a:endParaRPr>
          </a:p>
        </p:txBody>
      </p:sp>
      <p:sp>
        <p:nvSpPr>
          <p:cNvPr id="507" name="Google Shape;507;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descr="CZlPMaBWIAAI6zA.jpg:large" id="508" name="Google Shape;508;p67"/>
          <p:cNvPicPr preferRelativeResize="0"/>
          <p:nvPr/>
        </p:nvPicPr>
        <p:blipFill>
          <a:blip r:embed="rId3">
            <a:alphaModFix/>
          </a:blip>
          <a:stretch>
            <a:fillRect/>
          </a:stretch>
        </p:blipFill>
        <p:spPr>
          <a:xfrm>
            <a:off x="3234625" y="701300"/>
            <a:ext cx="1931425" cy="4372749"/>
          </a:xfrm>
          <a:prstGeom prst="rect">
            <a:avLst/>
          </a:prstGeom>
          <a:noFill/>
          <a:ln>
            <a:noFill/>
          </a:ln>
        </p:spPr>
      </p:pic>
      <p:sp>
        <p:nvSpPr>
          <p:cNvPr id="509" name="Google Shape;509;p67"/>
          <p:cNvSpPr/>
          <p:nvPr/>
        </p:nvSpPr>
        <p:spPr>
          <a:xfrm>
            <a:off x="2253800" y="2149775"/>
            <a:ext cx="848400" cy="912000"/>
          </a:xfrm>
          <a:prstGeom prst="rightArrow">
            <a:avLst>
              <a:gd fmla="val 50000" name="adj1"/>
              <a:gd fmla="val 50000" name="adj2"/>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7"/>
          <p:cNvSpPr/>
          <p:nvPr/>
        </p:nvSpPr>
        <p:spPr>
          <a:xfrm>
            <a:off x="5236000" y="2240050"/>
            <a:ext cx="848400" cy="912000"/>
          </a:xfrm>
          <a:prstGeom prst="rightArrow">
            <a:avLst>
              <a:gd fmla="val 50000" name="adj1"/>
              <a:gd fmla="val 50000" name="adj2"/>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ooglenet.jpg" id="511" name="Google Shape;511;p67"/>
          <p:cNvPicPr preferRelativeResize="0"/>
          <p:nvPr/>
        </p:nvPicPr>
        <p:blipFill>
          <a:blip r:embed="rId4">
            <a:alphaModFix/>
          </a:blip>
          <a:stretch>
            <a:fillRect/>
          </a:stretch>
        </p:blipFill>
        <p:spPr>
          <a:xfrm>
            <a:off x="152975" y="1034177"/>
            <a:ext cx="1059053" cy="3849148"/>
          </a:xfrm>
          <a:prstGeom prst="rect">
            <a:avLst/>
          </a:prstGeom>
          <a:noFill/>
          <a:ln>
            <a:noFill/>
          </a:ln>
        </p:spPr>
      </p:pic>
      <p:pic>
        <p:nvPicPr>
          <p:cNvPr descr="Captura de pantalla 2016-03-28 a les 13.09.49.png" id="512" name="Google Shape;512;p67"/>
          <p:cNvPicPr preferRelativeResize="0"/>
          <p:nvPr/>
        </p:nvPicPr>
        <p:blipFill>
          <a:blip r:embed="rId5">
            <a:alphaModFix/>
          </a:blip>
          <a:stretch>
            <a:fillRect/>
          </a:stretch>
        </p:blipFill>
        <p:spPr>
          <a:xfrm>
            <a:off x="1311630" y="701312"/>
            <a:ext cx="809747" cy="4372749"/>
          </a:xfrm>
          <a:prstGeom prst="rect">
            <a:avLst/>
          </a:prstGeom>
          <a:noFill/>
          <a:ln>
            <a:noFill/>
          </a:ln>
        </p:spPr>
      </p:pic>
      <p:pic>
        <p:nvPicPr>
          <p:cNvPr descr="Captura de pantalla 2016-03-28 a les 13.37.21.png" id="513" name="Google Shape;513;p67"/>
          <p:cNvPicPr preferRelativeResize="0"/>
          <p:nvPr/>
        </p:nvPicPr>
        <p:blipFill>
          <a:blip r:embed="rId6">
            <a:alphaModFix/>
          </a:blip>
          <a:stretch>
            <a:fillRect/>
          </a:stretch>
        </p:blipFill>
        <p:spPr>
          <a:xfrm>
            <a:off x="6152835" y="0"/>
            <a:ext cx="807554" cy="5143501"/>
          </a:xfrm>
          <a:prstGeom prst="rect">
            <a:avLst/>
          </a:prstGeom>
          <a:noFill/>
          <a:ln>
            <a:noFill/>
          </a:ln>
        </p:spPr>
      </p:pic>
      <p:pic>
        <p:nvPicPr>
          <p:cNvPr descr="IMG_3108.jpg" id="514" name="Google Shape;514;p67"/>
          <p:cNvPicPr preferRelativeResize="0"/>
          <p:nvPr/>
        </p:nvPicPr>
        <p:blipFill rotWithShape="1">
          <a:blip r:embed="rId7">
            <a:alphaModFix/>
          </a:blip>
          <a:srcRect b="0" l="29878" r="0" t="0"/>
          <a:stretch/>
        </p:blipFill>
        <p:spPr>
          <a:xfrm>
            <a:off x="7188651" y="861949"/>
            <a:ext cx="1782751" cy="1694724"/>
          </a:xfrm>
          <a:prstGeom prst="rect">
            <a:avLst/>
          </a:prstGeom>
          <a:noFill/>
          <a:ln>
            <a:noFill/>
          </a:ln>
        </p:spPr>
      </p:pic>
      <p:pic>
        <p:nvPicPr>
          <p:cNvPr descr="msr.png" id="515" name="Google Shape;515;p67"/>
          <p:cNvPicPr preferRelativeResize="0"/>
          <p:nvPr/>
        </p:nvPicPr>
        <p:blipFill>
          <a:blip r:embed="rId8">
            <a:alphaModFix/>
          </a:blip>
          <a:stretch>
            <a:fillRect/>
          </a:stretch>
        </p:blipFill>
        <p:spPr>
          <a:xfrm>
            <a:off x="7226538" y="2685196"/>
            <a:ext cx="1706975" cy="517850"/>
          </a:xfrm>
          <a:prstGeom prst="rect">
            <a:avLst/>
          </a:prstGeom>
          <a:noFill/>
          <a:ln>
            <a:noFill/>
          </a:ln>
        </p:spPr>
      </p:pic>
      <p:sp>
        <p:nvSpPr>
          <p:cNvPr id="516" name="Google Shape;516;p67"/>
          <p:cNvSpPr txBox="1"/>
          <p:nvPr/>
        </p:nvSpPr>
        <p:spPr>
          <a:xfrm>
            <a:off x="7013563" y="3500525"/>
            <a:ext cx="2222100" cy="7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Ubuntu"/>
                <a:ea typeface="Ubuntu"/>
                <a:cs typeface="Ubuntu"/>
                <a:sym typeface="Ubuntu"/>
              </a:rPr>
              <a:t>3.6% top 5 error…</a:t>
            </a:r>
            <a:endParaRPr sz="1800">
              <a:solidFill>
                <a:srgbClr val="FF0000"/>
              </a:solidFill>
              <a:latin typeface="Ubuntu"/>
              <a:ea typeface="Ubuntu"/>
              <a:cs typeface="Ubuntu"/>
              <a:sym typeface="Ubuntu"/>
            </a:endParaRPr>
          </a:p>
          <a:p>
            <a:pPr indent="0" lvl="0" marL="0" rtl="0" algn="ctr">
              <a:spcBef>
                <a:spcPts val="0"/>
              </a:spcBef>
              <a:spcAft>
                <a:spcPts val="0"/>
              </a:spcAft>
              <a:buNone/>
            </a:pPr>
            <a:r>
              <a:rPr lang="en" sz="1800">
                <a:solidFill>
                  <a:srgbClr val="FF0000"/>
                </a:solidFill>
                <a:latin typeface="Ubuntu"/>
                <a:ea typeface="Ubuntu"/>
                <a:cs typeface="Ubuntu"/>
                <a:sym typeface="Ubuntu"/>
              </a:rPr>
              <a:t>with 152 layers !!</a:t>
            </a:r>
            <a:endParaRPr sz="1800">
              <a:solidFill>
                <a:srgbClr val="FF0000"/>
              </a:solidFill>
              <a:latin typeface="Ubuntu"/>
              <a:ea typeface="Ubuntu"/>
              <a:cs typeface="Ubuntu"/>
              <a:sym typeface="Ubuntu"/>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8"/>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pic>
        <p:nvPicPr>
          <p:cNvPr descr="Captura de pantalla 2016-03-28 a les 17.23.27.png" id="522" name="Google Shape;522;p68"/>
          <p:cNvPicPr preferRelativeResize="0"/>
          <p:nvPr/>
        </p:nvPicPr>
        <p:blipFill>
          <a:blip r:embed="rId3">
            <a:alphaModFix/>
          </a:blip>
          <a:stretch>
            <a:fillRect/>
          </a:stretch>
        </p:blipFill>
        <p:spPr>
          <a:xfrm>
            <a:off x="1096602" y="641362"/>
            <a:ext cx="6828198" cy="3881150"/>
          </a:xfrm>
          <a:prstGeom prst="rect">
            <a:avLst/>
          </a:prstGeom>
          <a:noFill/>
          <a:ln>
            <a:noFill/>
          </a:ln>
        </p:spPr>
      </p:pic>
      <p:sp>
        <p:nvSpPr>
          <p:cNvPr id="523" name="Google Shape;523;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24" name="Google Shape;524;p68"/>
          <p:cNvSpPr txBox="1"/>
          <p:nvPr/>
        </p:nvSpPr>
        <p:spPr>
          <a:xfrm>
            <a:off x="0" y="4823225"/>
            <a:ext cx="87054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Lato"/>
                <a:ea typeface="Lato"/>
                <a:cs typeface="Lato"/>
                <a:sym typeface="Lato"/>
              </a:rPr>
              <a:t>He, Kaiming, Xiangyu Zhang, Shaoqing Ren, and Jian Sun. </a:t>
            </a:r>
            <a:r>
              <a:rPr lang="en" sz="1200" u="sng">
                <a:solidFill>
                  <a:srgbClr val="1155CC"/>
                </a:solidFill>
                <a:highlight>
                  <a:srgbClr val="FFFFFF"/>
                </a:highlight>
                <a:latin typeface="Lato"/>
                <a:ea typeface="Lato"/>
                <a:cs typeface="Lato"/>
                <a:sym typeface="Lato"/>
                <a:hlinkClick r:id="rId4">
                  <a:extLst>
                    <a:ext uri="{A12FA001-AC4F-418D-AE19-62706E023703}">
                      <ahyp:hlinkClr val="tx"/>
                    </a:ext>
                  </a:extLst>
                </a:hlinkClick>
              </a:rPr>
              <a:t>"Deep residual learning for image recognition."</a:t>
            </a:r>
            <a:r>
              <a:rPr lang="en" sz="1200">
                <a:solidFill>
                  <a:srgbClr val="222222"/>
                </a:solidFill>
                <a:highlight>
                  <a:srgbClr val="FFFFFF"/>
                </a:highlight>
                <a:latin typeface="Lato"/>
                <a:ea typeface="Lato"/>
                <a:cs typeface="Lato"/>
                <a:sym typeface="Lato"/>
              </a:rPr>
              <a:t> CVPR 2016. </a:t>
            </a:r>
            <a:r>
              <a:rPr lang="en" sz="1200" u="sng">
                <a:solidFill>
                  <a:srgbClr val="1155CC"/>
                </a:solidFill>
                <a:highlight>
                  <a:srgbClr val="FFFFFF"/>
                </a:highlight>
                <a:latin typeface="Lato"/>
                <a:ea typeface="Lato"/>
                <a:cs typeface="Lato"/>
                <a:sym typeface="Lato"/>
                <a:hlinkClick r:id="rId5">
                  <a:extLst>
                    <a:ext uri="{A12FA001-AC4F-418D-AE19-62706E023703}">
                      <ahyp:hlinkClr val="tx"/>
                    </a:ext>
                  </a:extLst>
                </a:hlinkClick>
              </a:rPr>
              <a:t>[slides]</a:t>
            </a:r>
            <a:endParaRPr sz="12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9"/>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sp>
        <p:nvSpPr>
          <p:cNvPr id="530" name="Google Shape;530;p69"/>
          <p:cNvSpPr txBox="1"/>
          <p:nvPr/>
        </p:nvSpPr>
        <p:spPr>
          <a:xfrm>
            <a:off x="0" y="4823225"/>
            <a:ext cx="87054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Lato"/>
                <a:ea typeface="Lato"/>
                <a:cs typeface="Lato"/>
                <a:sym typeface="Lato"/>
              </a:rPr>
              <a:t>He, Kaiming, Xiangyu Zhang, Shaoqing Ren, and Jian Sun. </a:t>
            </a:r>
            <a:r>
              <a:rPr lang="en" sz="1200" u="sng">
                <a:solidFill>
                  <a:srgbClr val="1155CC"/>
                </a:solidFill>
                <a:highlight>
                  <a:srgbClr val="FFFFFF"/>
                </a:highlight>
                <a:latin typeface="Lato"/>
                <a:ea typeface="Lato"/>
                <a:cs typeface="Lato"/>
                <a:sym typeface="Lato"/>
                <a:hlinkClick r:id="rId3">
                  <a:extLst>
                    <a:ext uri="{A12FA001-AC4F-418D-AE19-62706E023703}">
                      <ahyp:hlinkClr val="tx"/>
                    </a:ext>
                  </a:extLst>
                </a:hlinkClick>
              </a:rPr>
              <a:t>"Deep residual learning for image recognition."</a:t>
            </a:r>
            <a:r>
              <a:rPr lang="en" sz="1200">
                <a:solidFill>
                  <a:srgbClr val="222222"/>
                </a:solidFill>
                <a:highlight>
                  <a:srgbClr val="FFFFFF"/>
                </a:highlight>
                <a:latin typeface="Lato"/>
                <a:ea typeface="Lato"/>
                <a:cs typeface="Lato"/>
                <a:sym typeface="Lato"/>
              </a:rPr>
              <a:t> CVPR 2016. </a:t>
            </a:r>
            <a:r>
              <a:rPr lang="en" sz="1200" u="sng">
                <a:solidFill>
                  <a:srgbClr val="1155CC"/>
                </a:solidFill>
                <a:highlight>
                  <a:srgbClr val="FFFFFF"/>
                </a:highlight>
                <a:latin typeface="Lato"/>
                <a:ea typeface="Lato"/>
                <a:cs typeface="Lato"/>
                <a:sym typeface="Lato"/>
                <a:hlinkClick r:id="rId4">
                  <a:extLst>
                    <a:ext uri="{A12FA001-AC4F-418D-AE19-62706E023703}">
                      <ahyp:hlinkClr val="tx"/>
                    </a:ext>
                  </a:extLst>
                </a:hlinkClick>
              </a:rPr>
              <a:t>[slides]</a:t>
            </a:r>
            <a:endParaRPr sz="1200">
              <a:latin typeface="Lato"/>
              <a:ea typeface="Lato"/>
              <a:cs typeface="Lato"/>
              <a:sym typeface="Lato"/>
            </a:endParaRPr>
          </a:p>
        </p:txBody>
      </p:sp>
      <p:sp>
        <p:nvSpPr>
          <p:cNvPr id="531" name="Google Shape;531;p69"/>
          <p:cNvSpPr txBox="1"/>
          <p:nvPr/>
        </p:nvSpPr>
        <p:spPr>
          <a:xfrm>
            <a:off x="173725" y="766050"/>
            <a:ext cx="84594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u="sng">
                <a:latin typeface="Ubuntu"/>
                <a:ea typeface="Ubuntu"/>
                <a:cs typeface="Ubuntu"/>
                <a:sym typeface="Ubuntu"/>
              </a:rPr>
              <a:t>Challenge</a:t>
            </a:r>
            <a:r>
              <a:rPr lang="en" sz="1800">
                <a:latin typeface="Ubuntu"/>
                <a:ea typeface="Ubuntu"/>
                <a:cs typeface="Ubuntu"/>
                <a:sym typeface="Ubuntu"/>
              </a:rPr>
              <a:t>: Deeper networks (34 is deeper than 18) are more difficult to train.</a:t>
            </a:r>
            <a:endParaRPr sz="1800">
              <a:latin typeface="Ubuntu"/>
              <a:ea typeface="Ubuntu"/>
              <a:cs typeface="Ubuntu"/>
              <a:sym typeface="Ubuntu"/>
            </a:endParaRPr>
          </a:p>
          <a:p>
            <a:pPr indent="0" lvl="0" marL="0" rtl="0" algn="l">
              <a:spcBef>
                <a:spcPts val="0"/>
              </a:spcBef>
              <a:spcAft>
                <a:spcPts val="0"/>
              </a:spcAft>
              <a:buNone/>
            </a:pPr>
            <a:r>
              <a:t/>
            </a:r>
            <a:endParaRPr sz="1800"/>
          </a:p>
        </p:txBody>
      </p:sp>
      <p:pic>
        <p:nvPicPr>
          <p:cNvPr descr="Captura de pantalla 2016-03-28 a les 13.33.26.png" id="532" name="Google Shape;532;p69"/>
          <p:cNvPicPr preferRelativeResize="0"/>
          <p:nvPr/>
        </p:nvPicPr>
        <p:blipFill>
          <a:blip r:embed="rId5">
            <a:alphaModFix/>
          </a:blip>
          <a:stretch>
            <a:fillRect/>
          </a:stretch>
        </p:blipFill>
        <p:spPr>
          <a:xfrm>
            <a:off x="1939750" y="1196300"/>
            <a:ext cx="5062400" cy="3510175"/>
          </a:xfrm>
          <a:prstGeom prst="rect">
            <a:avLst/>
          </a:prstGeom>
          <a:noFill/>
          <a:ln>
            <a:noFill/>
          </a:ln>
        </p:spPr>
      </p:pic>
      <p:sp>
        <p:nvSpPr>
          <p:cNvPr id="533" name="Google Shape;533;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0"/>
          <p:cNvSpPr txBox="1"/>
          <p:nvPr/>
        </p:nvSpPr>
        <p:spPr>
          <a:xfrm>
            <a:off x="342300" y="3899550"/>
            <a:ext cx="8459400" cy="6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u="sng">
                <a:latin typeface="Ubuntu"/>
                <a:ea typeface="Ubuntu"/>
                <a:cs typeface="Ubuntu"/>
                <a:sym typeface="Ubuntu"/>
              </a:rPr>
              <a:t>Residual learning</a:t>
            </a:r>
            <a:r>
              <a:rPr lang="en" sz="1800">
                <a:latin typeface="Ubuntu"/>
                <a:ea typeface="Ubuntu"/>
                <a:cs typeface="Ubuntu"/>
                <a:sym typeface="Ubuntu"/>
              </a:rPr>
              <a:t>: reformulate the layers as learning residual functions, F(x) with respect to the identity, instead of learning unreferenced functions H(x)</a:t>
            </a:r>
            <a:endParaRPr sz="1800">
              <a:latin typeface="Ubuntu"/>
              <a:ea typeface="Ubuntu"/>
              <a:cs typeface="Ubuntu"/>
              <a:sym typeface="Ubuntu"/>
            </a:endParaRPr>
          </a:p>
        </p:txBody>
      </p:sp>
      <p:sp>
        <p:nvSpPr>
          <p:cNvPr id="539" name="Google Shape;539;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40" name="Google Shape;540;p70"/>
          <p:cNvSpPr txBox="1"/>
          <p:nvPr/>
        </p:nvSpPr>
        <p:spPr>
          <a:xfrm>
            <a:off x="0" y="4823225"/>
            <a:ext cx="87054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Lato"/>
                <a:ea typeface="Lato"/>
                <a:cs typeface="Lato"/>
                <a:sym typeface="Lato"/>
              </a:rPr>
              <a:t>He, Kaiming, Xiangyu Zhang, Shaoqing Ren, and Jian Sun. </a:t>
            </a:r>
            <a:r>
              <a:rPr lang="en" sz="1200" u="sng">
                <a:solidFill>
                  <a:srgbClr val="1155CC"/>
                </a:solidFill>
                <a:highlight>
                  <a:srgbClr val="FFFFFF"/>
                </a:highlight>
                <a:latin typeface="Lato"/>
                <a:ea typeface="Lato"/>
                <a:cs typeface="Lato"/>
                <a:sym typeface="Lato"/>
                <a:hlinkClick r:id="rId3">
                  <a:extLst>
                    <a:ext uri="{A12FA001-AC4F-418D-AE19-62706E023703}">
                      <ahyp:hlinkClr val="tx"/>
                    </a:ext>
                  </a:extLst>
                </a:hlinkClick>
              </a:rPr>
              <a:t>"Deep residual learning for image recognition."</a:t>
            </a:r>
            <a:r>
              <a:rPr lang="en" sz="1200">
                <a:solidFill>
                  <a:srgbClr val="222222"/>
                </a:solidFill>
                <a:highlight>
                  <a:srgbClr val="FFFFFF"/>
                </a:highlight>
                <a:latin typeface="Lato"/>
                <a:ea typeface="Lato"/>
                <a:cs typeface="Lato"/>
                <a:sym typeface="Lato"/>
              </a:rPr>
              <a:t> CVPR 2016. </a:t>
            </a:r>
            <a:r>
              <a:rPr lang="en" sz="1200" u="sng">
                <a:solidFill>
                  <a:srgbClr val="1155CC"/>
                </a:solidFill>
                <a:highlight>
                  <a:srgbClr val="FFFFFF"/>
                </a:highlight>
                <a:latin typeface="Lato"/>
                <a:ea typeface="Lato"/>
                <a:cs typeface="Lato"/>
                <a:sym typeface="Lato"/>
                <a:hlinkClick r:id="rId4">
                  <a:extLst>
                    <a:ext uri="{A12FA001-AC4F-418D-AE19-62706E023703}">
                      <ahyp:hlinkClr val="tx"/>
                    </a:ext>
                  </a:extLst>
                </a:hlinkClick>
              </a:rPr>
              <a:t>[slides]</a:t>
            </a:r>
            <a:endParaRPr sz="1200">
              <a:latin typeface="Lato"/>
              <a:ea typeface="Lato"/>
              <a:cs typeface="Lato"/>
              <a:sym typeface="Lato"/>
            </a:endParaRPr>
          </a:p>
        </p:txBody>
      </p:sp>
      <p:pic>
        <p:nvPicPr>
          <p:cNvPr id="541" name="Google Shape;541;p70"/>
          <p:cNvPicPr preferRelativeResize="0"/>
          <p:nvPr/>
        </p:nvPicPr>
        <p:blipFill>
          <a:blip r:embed="rId5">
            <a:alphaModFix/>
          </a:blip>
          <a:stretch>
            <a:fillRect/>
          </a:stretch>
        </p:blipFill>
        <p:spPr>
          <a:xfrm>
            <a:off x="759000" y="1484750"/>
            <a:ext cx="2880000" cy="2097231"/>
          </a:xfrm>
          <a:prstGeom prst="rect">
            <a:avLst/>
          </a:prstGeom>
          <a:noFill/>
          <a:ln>
            <a:noFill/>
          </a:ln>
        </p:spPr>
      </p:pic>
      <p:sp>
        <p:nvSpPr>
          <p:cNvPr id="542" name="Google Shape;542;p70"/>
          <p:cNvSpPr txBox="1"/>
          <p:nvPr/>
        </p:nvSpPr>
        <p:spPr>
          <a:xfrm>
            <a:off x="1431600" y="877250"/>
            <a:ext cx="2283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078C0"/>
                </a:solidFill>
                <a:latin typeface="Ubuntu"/>
                <a:ea typeface="Ubuntu"/>
                <a:cs typeface="Ubuntu"/>
                <a:sym typeface="Ubuntu"/>
              </a:rPr>
              <a:t>Plain Net</a:t>
            </a:r>
            <a:endParaRPr sz="1800">
              <a:solidFill>
                <a:srgbClr val="4078C0"/>
              </a:solidFill>
              <a:latin typeface="Ubuntu"/>
              <a:ea typeface="Ubuntu"/>
              <a:cs typeface="Ubuntu"/>
              <a:sym typeface="Ubuntu"/>
            </a:endParaRPr>
          </a:p>
        </p:txBody>
      </p:sp>
      <p:pic>
        <p:nvPicPr>
          <p:cNvPr id="543" name="Google Shape;543;p70"/>
          <p:cNvPicPr preferRelativeResize="0"/>
          <p:nvPr/>
        </p:nvPicPr>
        <p:blipFill>
          <a:blip r:embed="rId6">
            <a:alphaModFix/>
          </a:blip>
          <a:stretch>
            <a:fillRect/>
          </a:stretch>
        </p:blipFill>
        <p:spPr>
          <a:xfrm>
            <a:off x="5066225" y="1659538"/>
            <a:ext cx="3600000" cy="1980885"/>
          </a:xfrm>
          <a:prstGeom prst="rect">
            <a:avLst/>
          </a:prstGeom>
          <a:noFill/>
          <a:ln>
            <a:noFill/>
          </a:ln>
        </p:spPr>
      </p:pic>
      <p:sp>
        <p:nvSpPr>
          <p:cNvPr id="544" name="Google Shape;544;p70"/>
          <p:cNvSpPr txBox="1"/>
          <p:nvPr/>
        </p:nvSpPr>
        <p:spPr>
          <a:xfrm>
            <a:off x="5724425" y="945325"/>
            <a:ext cx="2283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078C0"/>
                </a:solidFill>
                <a:latin typeface="Ubuntu"/>
                <a:ea typeface="Ubuntu"/>
                <a:cs typeface="Ubuntu"/>
                <a:sym typeface="Ubuntu"/>
              </a:rPr>
              <a:t>Residual Net</a:t>
            </a:r>
            <a:endParaRPr sz="1800">
              <a:solidFill>
                <a:srgbClr val="4078C0"/>
              </a:solidFill>
              <a:latin typeface="Ubuntu"/>
              <a:ea typeface="Ubuntu"/>
              <a:cs typeface="Ubuntu"/>
              <a:sym typeface="Ubuntu"/>
            </a:endParaRPr>
          </a:p>
        </p:txBody>
      </p:sp>
      <p:sp>
        <p:nvSpPr>
          <p:cNvPr id="545" name="Google Shape;545;p70"/>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1"/>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pic>
        <p:nvPicPr>
          <p:cNvPr descr="Captura de pantalla 2016-03-28 a les 13.38.34.png" id="551" name="Google Shape;551;p71"/>
          <p:cNvPicPr preferRelativeResize="0"/>
          <p:nvPr/>
        </p:nvPicPr>
        <p:blipFill>
          <a:blip r:embed="rId3">
            <a:alphaModFix/>
          </a:blip>
          <a:stretch>
            <a:fillRect/>
          </a:stretch>
        </p:blipFill>
        <p:spPr>
          <a:xfrm>
            <a:off x="0" y="1616620"/>
            <a:ext cx="9143999" cy="2964110"/>
          </a:xfrm>
          <a:prstGeom prst="rect">
            <a:avLst/>
          </a:prstGeom>
          <a:noFill/>
          <a:ln>
            <a:noFill/>
          </a:ln>
        </p:spPr>
      </p:pic>
      <p:sp>
        <p:nvSpPr>
          <p:cNvPr id="552" name="Google Shape;552;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53" name="Google Shape;553;p71"/>
          <p:cNvSpPr txBox="1"/>
          <p:nvPr/>
        </p:nvSpPr>
        <p:spPr>
          <a:xfrm>
            <a:off x="173725" y="842250"/>
            <a:ext cx="84594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u="sng">
                <a:latin typeface="Ubuntu"/>
                <a:ea typeface="Ubuntu"/>
                <a:cs typeface="Ubuntu"/>
                <a:sym typeface="Ubuntu"/>
              </a:rPr>
              <a:t>Solution</a:t>
            </a:r>
            <a:r>
              <a:rPr lang="en" sz="1800">
                <a:latin typeface="Ubuntu"/>
                <a:ea typeface="Ubuntu"/>
                <a:cs typeface="Ubuntu"/>
                <a:sym typeface="Ubuntu"/>
              </a:rPr>
              <a:t>: Replace plain layer for residual layers.</a:t>
            </a:r>
            <a:endParaRPr sz="1800">
              <a:latin typeface="Ubuntu"/>
              <a:ea typeface="Ubuntu"/>
              <a:cs typeface="Ubuntu"/>
              <a:sym typeface="Ubuntu"/>
            </a:endParaRPr>
          </a:p>
          <a:p>
            <a:pPr indent="0" lvl="0" marL="0" rtl="0" algn="l">
              <a:spcBef>
                <a:spcPts val="0"/>
              </a:spcBef>
              <a:spcAft>
                <a:spcPts val="0"/>
              </a:spcAft>
              <a:buNone/>
            </a:pPr>
            <a:r>
              <a:t/>
            </a:r>
            <a:endParaRPr sz="1800"/>
          </a:p>
        </p:txBody>
      </p:sp>
      <p:sp>
        <p:nvSpPr>
          <p:cNvPr id="554" name="Google Shape;554;p71"/>
          <p:cNvSpPr txBox="1"/>
          <p:nvPr/>
        </p:nvSpPr>
        <p:spPr>
          <a:xfrm>
            <a:off x="5570350" y="1146500"/>
            <a:ext cx="25185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A81BA"/>
                </a:solidFill>
              </a:rPr>
              <a:t>Residual connections</a:t>
            </a:r>
            <a:endParaRPr sz="1800">
              <a:solidFill>
                <a:srgbClr val="3A81BA"/>
              </a:solidFill>
            </a:endParaRPr>
          </a:p>
        </p:txBody>
      </p:sp>
      <p:sp>
        <p:nvSpPr>
          <p:cNvPr id="555" name="Google Shape;555;p71"/>
          <p:cNvSpPr txBox="1"/>
          <p:nvPr/>
        </p:nvSpPr>
        <p:spPr>
          <a:xfrm>
            <a:off x="885725" y="1146500"/>
            <a:ext cx="29850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A81BA"/>
                </a:solidFill>
              </a:rPr>
              <a:t>Non-Residual connections</a:t>
            </a:r>
            <a:endParaRPr sz="1800">
              <a:solidFill>
                <a:srgbClr val="3A81BA"/>
              </a:solidFill>
            </a:endParaRPr>
          </a:p>
        </p:txBody>
      </p:sp>
      <p:sp>
        <p:nvSpPr>
          <p:cNvPr id="556" name="Google Shape;556;p71"/>
          <p:cNvSpPr txBox="1"/>
          <p:nvPr/>
        </p:nvSpPr>
        <p:spPr>
          <a:xfrm>
            <a:off x="0" y="4823225"/>
            <a:ext cx="87054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Lato"/>
                <a:ea typeface="Lato"/>
                <a:cs typeface="Lato"/>
                <a:sym typeface="Lato"/>
              </a:rPr>
              <a:t>He, Kaiming, Xiangyu Zhang, Shaoqing Ren, and Jian Sun. </a:t>
            </a:r>
            <a:r>
              <a:rPr lang="en" sz="1200" u="sng">
                <a:solidFill>
                  <a:srgbClr val="1155CC"/>
                </a:solidFill>
                <a:highlight>
                  <a:srgbClr val="FFFFFF"/>
                </a:highlight>
                <a:latin typeface="Lato"/>
                <a:ea typeface="Lato"/>
                <a:cs typeface="Lato"/>
                <a:sym typeface="Lato"/>
                <a:hlinkClick r:id="rId4">
                  <a:extLst>
                    <a:ext uri="{A12FA001-AC4F-418D-AE19-62706E023703}">
                      <ahyp:hlinkClr val="tx"/>
                    </a:ext>
                  </a:extLst>
                </a:hlinkClick>
              </a:rPr>
              <a:t>"Deep residual learning for image recognition."</a:t>
            </a:r>
            <a:r>
              <a:rPr lang="en" sz="1200">
                <a:solidFill>
                  <a:srgbClr val="222222"/>
                </a:solidFill>
                <a:highlight>
                  <a:srgbClr val="FFFFFF"/>
                </a:highlight>
                <a:latin typeface="Lato"/>
                <a:ea typeface="Lato"/>
                <a:cs typeface="Lato"/>
                <a:sym typeface="Lato"/>
              </a:rPr>
              <a:t> CVPR 2016. </a:t>
            </a:r>
            <a:r>
              <a:rPr lang="en" sz="1200" u="sng">
                <a:solidFill>
                  <a:srgbClr val="1155CC"/>
                </a:solidFill>
                <a:highlight>
                  <a:srgbClr val="FFFFFF"/>
                </a:highlight>
                <a:latin typeface="Lato"/>
                <a:ea typeface="Lato"/>
                <a:cs typeface="Lato"/>
                <a:sym typeface="Lato"/>
                <a:hlinkClick r:id="rId5">
                  <a:extLst>
                    <a:ext uri="{A12FA001-AC4F-418D-AE19-62706E023703}">
                      <ahyp:hlinkClr val="tx"/>
                    </a:ext>
                  </a:extLst>
                </a:hlinkClick>
              </a:rPr>
              <a:t>[slides]</a:t>
            </a:r>
            <a:endParaRPr sz="12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8" name="Google Shape;158;p36"/>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Challenge</a:t>
            </a:r>
            <a:endParaRPr>
              <a:solidFill>
                <a:srgbClr val="2980B9"/>
              </a:solidFill>
            </a:endParaRPr>
          </a:p>
        </p:txBody>
      </p:sp>
      <p:pic>
        <p:nvPicPr>
          <p:cNvPr descr="imagenet_logo.png" id="159" name="Google Shape;159;p36"/>
          <p:cNvPicPr preferRelativeResize="0"/>
          <p:nvPr/>
        </p:nvPicPr>
        <p:blipFill>
          <a:blip r:embed="rId3">
            <a:alphaModFix/>
          </a:blip>
          <a:stretch>
            <a:fillRect/>
          </a:stretch>
        </p:blipFill>
        <p:spPr>
          <a:xfrm>
            <a:off x="3520868" y="862478"/>
            <a:ext cx="2254664" cy="358977"/>
          </a:xfrm>
          <a:prstGeom prst="rect">
            <a:avLst/>
          </a:prstGeom>
          <a:noFill/>
          <a:ln>
            <a:noFill/>
          </a:ln>
        </p:spPr>
      </p:pic>
      <p:pic>
        <p:nvPicPr>
          <p:cNvPr descr="cnntsne.jpeg" id="160" name="Google Shape;160;p36"/>
          <p:cNvPicPr preferRelativeResize="0"/>
          <p:nvPr/>
        </p:nvPicPr>
        <p:blipFill>
          <a:blip r:embed="rId4">
            <a:alphaModFix/>
          </a:blip>
          <a:stretch>
            <a:fillRect/>
          </a:stretch>
        </p:blipFill>
        <p:spPr>
          <a:xfrm>
            <a:off x="613100" y="1300200"/>
            <a:ext cx="7814412" cy="2934062"/>
          </a:xfrm>
          <a:prstGeom prst="rect">
            <a:avLst/>
          </a:prstGeom>
          <a:noFill/>
          <a:ln>
            <a:noFill/>
          </a:ln>
        </p:spPr>
      </p:pic>
      <p:sp>
        <p:nvSpPr>
          <p:cNvPr id="161" name="Google Shape;161;p36"/>
          <p:cNvSpPr txBox="1"/>
          <p:nvPr/>
        </p:nvSpPr>
        <p:spPr>
          <a:xfrm>
            <a:off x="194625" y="4515650"/>
            <a:ext cx="83067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Russakovsky, Olga, Jia Deng, Hao Su, Jonathan Krause, Sanjeev Satheesh, Sean Ma, Zhiheng Huang et al. </a:t>
            </a:r>
            <a:r>
              <a:rPr lang="en" sz="1200" u="sng">
                <a:solidFill>
                  <a:srgbClr val="1155CC"/>
                </a:solidFill>
                <a:highlight>
                  <a:srgbClr val="FFFFFF"/>
                </a:highlight>
                <a:hlinkClick r:id="rId5">
                  <a:extLst>
                    <a:ext uri="{A12FA001-AC4F-418D-AE19-62706E023703}">
                      <ahyp:hlinkClr val="tx"/>
                    </a:ext>
                  </a:extLst>
                </a:hlinkClick>
              </a:rPr>
              <a:t>"Imagenet large scale visual recognition challenge."</a:t>
            </a:r>
            <a:r>
              <a:rPr lang="en" sz="1200">
                <a:solidFill>
                  <a:srgbClr val="222222"/>
                </a:solidFill>
                <a:highlight>
                  <a:srgbClr val="FFFFFF"/>
                </a:highlight>
              </a:rPr>
              <a:t> International Journal of Computer Vision 115, no. 3 (2015): 211-252. </a:t>
            </a:r>
            <a:r>
              <a:rPr lang="en" sz="1200" u="sng">
                <a:solidFill>
                  <a:srgbClr val="1155CC"/>
                </a:solidFill>
                <a:highlight>
                  <a:srgbClr val="FFFFFF"/>
                </a:highlight>
                <a:hlinkClick r:id="rId6">
                  <a:extLst>
                    <a:ext uri="{A12FA001-AC4F-418D-AE19-62706E023703}">
                      <ahyp:hlinkClr val="tx"/>
                    </a:ext>
                  </a:extLst>
                </a:hlinkClick>
              </a:rPr>
              <a:t>[web]</a:t>
            </a:r>
            <a:endParaRPr sz="1200"/>
          </a:p>
          <a:p>
            <a:pPr indent="0" lvl="0" marL="0" rtl="0" algn="l">
              <a:spcBef>
                <a:spcPts val="0"/>
              </a:spcBef>
              <a:spcAft>
                <a:spcPts val="0"/>
              </a:spcAft>
              <a:buNone/>
            </a:pPr>
            <a:r>
              <a:t/>
            </a:r>
            <a:endParaRPr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0" name="Shape 560"/>
        <p:cNvGrpSpPr/>
        <p:nvPr/>
      </p:nvGrpSpPr>
      <p:grpSpPr>
        <a:xfrm>
          <a:off x="0" y="0"/>
          <a:ext cx="0" cy="0"/>
          <a:chOff x="0" y="0"/>
          <a:chExt cx="0" cy="0"/>
        </a:xfrm>
      </p:grpSpPr>
      <p:sp>
        <p:nvSpPr>
          <p:cNvPr id="561" name="Google Shape;561;p72"/>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sp>
        <p:nvSpPr>
          <p:cNvPr id="562" name="Google Shape;562;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63" name="Google Shape;563;p72"/>
          <p:cNvSpPr txBox="1"/>
          <p:nvPr/>
        </p:nvSpPr>
        <p:spPr>
          <a:xfrm>
            <a:off x="173725" y="842250"/>
            <a:ext cx="8818500" cy="146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u="sng">
                <a:latin typeface="Ubuntu"/>
                <a:ea typeface="Ubuntu"/>
                <a:cs typeface="Ubuntu"/>
                <a:sym typeface="Ubuntu"/>
              </a:rPr>
              <a:t>Why ResNets train better ?</a:t>
            </a:r>
            <a:r>
              <a:rPr lang="en" sz="1800">
                <a:latin typeface="Ubuntu"/>
                <a:ea typeface="Ubuntu"/>
                <a:cs typeface="Ubuntu"/>
                <a:sym typeface="Ubuntu"/>
              </a:rPr>
              <a:t>: </a:t>
            </a:r>
            <a:endParaRPr sz="1800">
              <a:latin typeface="Ubuntu"/>
              <a:ea typeface="Ubuntu"/>
              <a:cs typeface="Ubuntu"/>
              <a:sym typeface="Ubuntu"/>
            </a:endParaRPr>
          </a:p>
          <a:p>
            <a:pPr indent="0" lvl="0" marL="0" rtl="0" algn="l">
              <a:spcBef>
                <a:spcPts val="0"/>
              </a:spcBef>
              <a:spcAft>
                <a:spcPts val="0"/>
              </a:spcAft>
              <a:buNone/>
            </a:pPr>
            <a:r>
              <a:rPr lang="en" sz="1800">
                <a:latin typeface="Ubuntu"/>
                <a:ea typeface="Ubuntu"/>
                <a:cs typeface="Ubuntu"/>
                <a:sym typeface="Ubuntu"/>
              </a:rPr>
              <a:t>“We hypothesize that it is easier to optimize the residual mapping than to optimize the original, unreferenced mapping. To the extreme, if an identity mapping were optimal (given x return x), it would be easier to push F(x) to zero than to fit an identity mapping by a stack of nonlinear layers”</a:t>
            </a:r>
            <a:endParaRPr sz="1800"/>
          </a:p>
        </p:txBody>
      </p:sp>
      <p:sp>
        <p:nvSpPr>
          <p:cNvPr id="564" name="Google Shape;564;p72"/>
          <p:cNvSpPr txBox="1"/>
          <p:nvPr/>
        </p:nvSpPr>
        <p:spPr>
          <a:xfrm>
            <a:off x="0" y="4823225"/>
            <a:ext cx="87054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Lato"/>
                <a:ea typeface="Lato"/>
                <a:cs typeface="Lato"/>
                <a:sym typeface="Lato"/>
              </a:rPr>
              <a:t>He, Kaiming, Xiangyu Zhang, Shaoqing Ren, and Jian Sun. </a:t>
            </a:r>
            <a:r>
              <a:rPr lang="en" sz="1200" u="sng">
                <a:solidFill>
                  <a:srgbClr val="1155CC"/>
                </a:solidFill>
                <a:highlight>
                  <a:srgbClr val="FFFFFF"/>
                </a:highlight>
                <a:latin typeface="Lato"/>
                <a:ea typeface="Lato"/>
                <a:cs typeface="Lato"/>
                <a:sym typeface="Lato"/>
                <a:hlinkClick r:id="rId3">
                  <a:extLst>
                    <a:ext uri="{A12FA001-AC4F-418D-AE19-62706E023703}">
                      <ahyp:hlinkClr val="tx"/>
                    </a:ext>
                  </a:extLst>
                </a:hlinkClick>
              </a:rPr>
              <a:t>"Deep residual learning for image recognition."</a:t>
            </a:r>
            <a:r>
              <a:rPr lang="en" sz="1200">
                <a:solidFill>
                  <a:srgbClr val="222222"/>
                </a:solidFill>
                <a:highlight>
                  <a:srgbClr val="FFFFFF"/>
                </a:highlight>
                <a:latin typeface="Lato"/>
                <a:ea typeface="Lato"/>
                <a:cs typeface="Lato"/>
                <a:sym typeface="Lato"/>
              </a:rPr>
              <a:t> CVPR 2016. </a:t>
            </a:r>
            <a:r>
              <a:rPr lang="en" sz="1200" u="sng">
                <a:solidFill>
                  <a:srgbClr val="1155CC"/>
                </a:solidFill>
                <a:highlight>
                  <a:srgbClr val="FFFFFF"/>
                </a:highlight>
                <a:latin typeface="Lato"/>
                <a:ea typeface="Lato"/>
                <a:cs typeface="Lato"/>
                <a:sym typeface="Lato"/>
                <a:hlinkClick r:id="rId4">
                  <a:extLst>
                    <a:ext uri="{A12FA001-AC4F-418D-AE19-62706E023703}">
                      <ahyp:hlinkClr val="tx"/>
                    </a:ext>
                  </a:extLst>
                </a:hlinkClick>
              </a:rPr>
              <a:t>[slides]</a:t>
            </a:r>
            <a:endParaRPr sz="1200">
              <a:latin typeface="Lato"/>
              <a:ea typeface="Lato"/>
              <a:cs typeface="Lato"/>
              <a:sym typeface="Lato"/>
            </a:endParaRPr>
          </a:p>
        </p:txBody>
      </p:sp>
      <p:pic>
        <p:nvPicPr>
          <p:cNvPr id="565" name="Google Shape;565;p72"/>
          <p:cNvPicPr preferRelativeResize="0"/>
          <p:nvPr/>
        </p:nvPicPr>
        <p:blipFill>
          <a:blip r:embed="rId5">
            <a:alphaModFix/>
          </a:blip>
          <a:stretch>
            <a:fillRect/>
          </a:stretch>
        </p:blipFill>
        <p:spPr>
          <a:xfrm>
            <a:off x="2911300" y="2576388"/>
            <a:ext cx="3600000" cy="198088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3"/>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sp>
        <p:nvSpPr>
          <p:cNvPr id="571" name="Google Shape;571;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72" name="Google Shape;572;p73"/>
          <p:cNvSpPr txBox="1"/>
          <p:nvPr/>
        </p:nvSpPr>
        <p:spPr>
          <a:xfrm>
            <a:off x="-9300" y="4626175"/>
            <a:ext cx="87054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Lato"/>
                <a:ea typeface="Lato"/>
                <a:cs typeface="Lato"/>
                <a:sym typeface="Lato"/>
              </a:rPr>
              <a:t>Hao Li, Zheng Xu, Gavin Taylor, Christoph Studer and Tom Goldstein. </a:t>
            </a:r>
            <a:r>
              <a:rPr lang="en" sz="1200" u="sng">
                <a:solidFill>
                  <a:schemeClr val="hlink"/>
                </a:solidFill>
                <a:highlight>
                  <a:srgbClr val="FFFFFF"/>
                </a:highlight>
                <a:latin typeface="Lato"/>
                <a:ea typeface="Lato"/>
                <a:cs typeface="Lato"/>
                <a:sym typeface="Lato"/>
                <a:hlinkClick r:id="rId3"/>
              </a:rPr>
              <a:t>Visualizing the Loss Landscape of Neural Nets</a:t>
            </a:r>
            <a:r>
              <a:rPr lang="en" sz="1200">
                <a:solidFill>
                  <a:srgbClr val="222222"/>
                </a:solidFill>
                <a:highlight>
                  <a:srgbClr val="FFFFFF"/>
                </a:highlight>
                <a:latin typeface="Lato"/>
                <a:ea typeface="Lato"/>
                <a:cs typeface="Lato"/>
                <a:sym typeface="Lato"/>
              </a:rPr>
              <a:t>. NeurIPS, 2018. </a:t>
            </a:r>
            <a:r>
              <a:rPr lang="en" sz="1200" u="sng">
                <a:solidFill>
                  <a:schemeClr val="hlink"/>
                </a:solidFill>
                <a:highlight>
                  <a:srgbClr val="FFFFFF"/>
                </a:highlight>
                <a:latin typeface="Lato"/>
                <a:ea typeface="Lato"/>
                <a:cs typeface="Lato"/>
                <a:sym typeface="Lato"/>
                <a:hlinkClick r:id="rId4"/>
              </a:rPr>
              <a:t>[code]</a:t>
            </a:r>
            <a:r>
              <a:rPr lang="en" sz="1200">
                <a:latin typeface="Lato"/>
                <a:ea typeface="Lato"/>
                <a:cs typeface="Lato"/>
                <a:sym typeface="Lato"/>
              </a:rPr>
              <a:t> </a:t>
            </a:r>
            <a:r>
              <a:rPr lang="en" sz="1200" u="sng">
                <a:solidFill>
                  <a:schemeClr val="hlink"/>
                </a:solidFill>
                <a:latin typeface="Lato"/>
                <a:ea typeface="Lato"/>
                <a:cs typeface="Lato"/>
                <a:sym typeface="Lato"/>
                <a:hlinkClick r:id="rId5"/>
              </a:rPr>
              <a:t>[poster]</a:t>
            </a:r>
            <a:endParaRPr sz="1200">
              <a:latin typeface="Lato"/>
              <a:ea typeface="Lato"/>
              <a:cs typeface="Lato"/>
              <a:sym typeface="Lato"/>
            </a:endParaRPr>
          </a:p>
        </p:txBody>
      </p:sp>
      <p:sp>
        <p:nvSpPr>
          <p:cNvPr id="573" name="Google Shape;573;p73"/>
          <p:cNvSpPr txBox="1"/>
          <p:nvPr/>
        </p:nvSpPr>
        <p:spPr>
          <a:xfrm>
            <a:off x="173725" y="766050"/>
            <a:ext cx="84594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The loss surfaces of ResNet-56 with/without skip connections</a:t>
            </a:r>
            <a:endParaRPr sz="1800">
              <a:latin typeface="Ubuntu"/>
              <a:ea typeface="Ubuntu"/>
              <a:cs typeface="Ubuntu"/>
              <a:sym typeface="Ubuntu"/>
            </a:endParaRPr>
          </a:p>
          <a:p>
            <a:pPr indent="0" lvl="0" marL="0" rtl="0" algn="l">
              <a:spcBef>
                <a:spcPts val="0"/>
              </a:spcBef>
              <a:spcAft>
                <a:spcPts val="0"/>
              </a:spcAft>
              <a:buNone/>
            </a:pPr>
            <a:r>
              <a:t/>
            </a:r>
            <a:endParaRPr sz="1800"/>
          </a:p>
        </p:txBody>
      </p:sp>
      <p:pic>
        <p:nvPicPr>
          <p:cNvPr id="574" name="Google Shape;574;p73"/>
          <p:cNvPicPr preferRelativeResize="0"/>
          <p:nvPr/>
        </p:nvPicPr>
        <p:blipFill>
          <a:blip r:embed="rId6">
            <a:alphaModFix/>
          </a:blip>
          <a:stretch>
            <a:fillRect/>
          </a:stretch>
        </p:blipFill>
        <p:spPr>
          <a:xfrm>
            <a:off x="1215700" y="1451850"/>
            <a:ext cx="6255406" cy="2869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8" name="Shape 578"/>
        <p:cNvGrpSpPr/>
        <p:nvPr/>
      </p:nvGrpSpPr>
      <p:grpSpPr>
        <a:xfrm>
          <a:off x="0" y="0"/>
          <a:ext cx="0" cy="0"/>
          <a:chOff x="0" y="0"/>
          <a:chExt cx="0" cy="0"/>
        </a:xfrm>
      </p:grpSpPr>
      <p:sp>
        <p:nvSpPr>
          <p:cNvPr id="579" name="Google Shape;579;p74"/>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sp>
        <p:nvSpPr>
          <p:cNvPr id="580" name="Google Shape;580;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81" name="Google Shape;581;p74"/>
          <p:cNvSpPr txBox="1"/>
          <p:nvPr/>
        </p:nvSpPr>
        <p:spPr>
          <a:xfrm>
            <a:off x="0" y="4823225"/>
            <a:ext cx="87054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Lato"/>
                <a:ea typeface="Lato"/>
                <a:cs typeface="Lato"/>
                <a:sym typeface="Lato"/>
              </a:rPr>
              <a:t>He, K., Zhang, X., Ren, S., &amp; Sun, J. </a:t>
            </a:r>
            <a:r>
              <a:rPr lang="en" sz="1200" u="sng">
                <a:solidFill>
                  <a:schemeClr val="hlink"/>
                </a:solidFill>
                <a:highlight>
                  <a:srgbClr val="FFFFFF"/>
                </a:highlight>
                <a:latin typeface="Lato"/>
                <a:ea typeface="Lato"/>
                <a:cs typeface="Lato"/>
                <a:sym typeface="Lato"/>
                <a:hlinkClick r:id="rId3"/>
              </a:rPr>
              <a:t>“Identity mappings in deep residual networks”</a:t>
            </a:r>
            <a:r>
              <a:rPr lang="en" sz="1200">
                <a:solidFill>
                  <a:srgbClr val="222222"/>
                </a:solidFill>
                <a:highlight>
                  <a:srgbClr val="FFFFFF"/>
                </a:highlight>
                <a:latin typeface="Lato"/>
                <a:ea typeface="Lato"/>
                <a:cs typeface="Lato"/>
                <a:sym typeface="Lato"/>
              </a:rPr>
              <a:t>. ECCV 2016.</a:t>
            </a:r>
            <a:endParaRPr sz="1200">
              <a:solidFill>
                <a:srgbClr val="222222"/>
              </a:solidFill>
              <a:highlight>
                <a:srgbClr val="FFFFFF"/>
              </a:highlight>
              <a:latin typeface="Lato"/>
              <a:ea typeface="Lato"/>
              <a:cs typeface="Lato"/>
              <a:sym typeface="Lato"/>
            </a:endParaRPr>
          </a:p>
        </p:txBody>
      </p:sp>
      <p:pic>
        <p:nvPicPr>
          <p:cNvPr id="582" name="Google Shape;582;p74"/>
          <p:cNvPicPr preferRelativeResize="0"/>
          <p:nvPr/>
        </p:nvPicPr>
        <p:blipFill>
          <a:blip r:embed="rId4">
            <a:alphaModFix/>
          </a:blip>
          <a:stretch>
            <a:fillRect/>
          </a:stretch>
        </p:blipFill>
        <p:spPr>
          <a:xfrm>
            <a:off x="1221400" y="1464425"/>
            <a:ext cx="6475150" cy="3108075"/>
          </a:xfrm>
          <a:prstGeom prst="rect">
            <a:avLst/>
          </a:prstGeom>
          <a:noFill/>
          <a:ln>
            <a:noFill/>
          </a:ln>
        </p:spPr>
      </p:pic>
      <p:sp>
        <p:nvSpPr>
          <p:cNvPr id="583" name="Google Shape;583;p74"/>
          <p:cNvSpPr txBox="1"/>
          <p:nvPr/>
        </p:nvSpPr>
        <p:spPr>
          <a:xfrm>
            <a:off x="173725" y="712925"/>
            <a:ext cx="8770500" cy="75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It has been observed that pre-activations with batch normalizations give the best results in general</a:t>
            </a:r>
            <a:endParaRPr sz="1800">
              <a:latin typeface="Ubuntu"/>
              <a:ea typeface="Ubuntu"/>
              <a:cs typeface="Ubuntu"/>
              <a:sym typeface="Ubuntu"/>
            </a:endParaRPr>
          </a:p>
          <a:p>
            <a:pPr indent="0" lvl="0" marL="0" rtl="0" algn="l">
              <a:spcBef>
                <a:spcPts val="0"/>
              </a:spcBef>
              <a:spcAft>
                <a:spcPts val="0"/>
              </a:spcAft>
              <a:buNone/>
            </a:pPr>
            <a:r>
              <a:t/>
            </a:r>
            <a:endParaRPr sz="1800"/>
          </a:p>
        </p:txBody>
      </p:sp>
      <p:sp>
        <p:nvSpPr>
          <p:cNvPr id="584" name="Google Shape;584;p74"/>
          <p:cNvSpPr/>
          <p:nvPr/>
        </p:nvSpPr>
        <p:spPr>
          <a:xfrm>
            <a:off x="6258675" y="1392900"/>
            <a:ext cx="1502100" cy="3346500"/>
          </a:xfrm>
          <a:prstGeom prst="roundRect">
            <a:avLst>
              <a:gd fmla="val 16667" name="adj"/>
            </a:avLst>
          </a:prstGeom>
          <a:noFill/>
          <a:ln cap="flat" cmpd="sng" w="38100">
            <a:solidFill>
              <a:srgbClr val="3A81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8" name="Shape 588"/>
        <p:cNvGrpSpPr/>
        <p:nvPr/>
      </p:nvGrpSpPr>
      <p:grpSpPr>
        <a:xfrm>
          <a:off x="0" y="0"/>
          <a:ext cx="0" cy="0"/>
          <a:chOff x="0" y="0"/>
          <a:chExt cx="0" cy="0"/>
        </a:xfrm>
      </p:grpSpPr>
      <p:sp>
        <p:nvSpPr>
          <p:cNvPr id="589" name="Google Shape;589;p75"/>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sp>
        <p:nvSpPr>
          <p:cNvPr id="590" name="Google Shape;590;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91" name="Google Shape;591;p75"/>
          <p:cNvSpPr txBox="1"/>
          <p:nvPr/>
        </p:nvSpPr>
        <p:spPr>
          <a:xfrm>
            <a:off x="0" y="4670825"/>
            <a:ext cx="87054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Lato"/>
                <a:ea typeface="Lato"/>
                <a:cs typeface="Lato"/>
                <a:sym typeface="Lato"/>
              </a:rPr>
              <a:t>Veit, Andreas, Michael J. Wilber, and Serge Belongie. </a:t>
            </a:r>
            <a:r>
              <a:rPr lang="en" sz="1200" u="sng">
                <a:solidFill>
                  <a:schemeClr val="hlink"/>
                </a:solidFill>
                <a:highlight>
                  <a:srgbClr val="FFFFFF"/>
                </a:highlight>
                <a:latin typeface="Lato"/>
                <a:ea typeface="Lato"/>
                <a:cs typeface="Lato"/>
                <a:sym typeface="Lato"/>
                <a:hlinkClick r:id="rId3"/>
              </a:rPr>
              <a:t>"Residual networks behave like ensembles of relatively shallow networks."</a:t>
            </a:r>
            <a:r>
              <a:rPr lang="en" sz="1200">
                <a:solidFill>
                  <a:srgbClr val="222222"/>
                </a:solidFill>
                <a:highlight>
                  <a:srgbClr val="FFFFFF"/>
                </a:highlight>
                <a:latin typeface="Lato"/>
                <a:ea typeface="Lato"/>
                <a:cs typeface="Lato"/>
                <a:sym typeface="Lato"/>
              </a:rPr>
              <a:t> NIPS 2016.</a:t>
            </a:r>
            <a:endParaRPr sz="1200">
              <a:solidFill>
                <a:srgbClr val="222222"/>
              </a:solidFill>
              <a:highlight>
                <a:srgbClr val="FFFFFF"/>
              </a:highlight>
              <a:latin typeface="Lato"/>
              <a:ea typeface="Lato"/>
              <a:cs typeface="Lato"/>
              <a:sym typeface="Lato"/>
            </a:endParaRPr>
          </a:p>
        </p:txBody>
      </p:sp>
      <p:sp>
        <p:nvSpPr>
          <p:cNvPr id="592" name="Google Shape;592;p75"/>
          <p:cNvSpPr txBox="1"/>
          <p:nvPr/>
        </p:nvSpPr>
        <p:spPr>
          <a:xfrm>
            <a:off x="138350" y="769550"/>
            <a:ext cx="8770500" cy="98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After we unroll the network architecture, it is quite clear that a ResNet architecture with i residual blocks has 2 ** i different paths (because each residual block provides two independent paths).</a:t>
            </a:r>
            <a:endParaRPr sz="1800"/>
          </a:p>
        </p:txBody>
      </p:sp>
      <p:pic>
        <p:nvPicPr>
          <p:cNvPr id="593" name="Google Shape;593;p75"/>
          <p:cNvPicPr preferRelativeResize="0"/>
          <p:nvPr/>
        </p:nvPicPr>
        <p:blipFill>
          <a:blip r:embed="rId4">
            <a:alphaModFix/>
          </a:blip>
          <a:stretch>
            <a:fillRect/>
          </a:stretch>
        </p:blipFill>
        <p:spPr>
          <a:xfrm>
            <a:off x="138350" y="1811375"/>
            <a:ext cx="8504283" cy="260366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6"/>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sp>
        <p:nvSpPr>
          <p:cNvPr id="599" name="Google Shape;599;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00" name="Google Shape;600;p76"/>
          <p:cNvSpPr txBox="1"/>
          <p:nvPr/>
        </p:nvSpPr>
        <p:spPr>
          <a:xfrm>
            <a:off x="0" y="4823225"/>
            <a:ext cx="87054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Lato"/>
                <a:ea typeface="Lato"/>
                <a:cs typeface="Lato"/>
                <a:sym typeface="Lato"/>
              </a:rPr>
              <a:t>Slide credit: </a:t>
            </a:r>
            <a:r>
              <a:rPr lang="en" sz="1200" u="sng">
                <a:solidFill>
                  <a:schemeClr val="hlink"/>
                </a:solidFill>
                <a:highlight>
                  <a:srgbClr val="FFFFFF"/>
                </a:highlight>
                <a:latin typeface="Lato"/>
                <a:ea typeface="Lato"/>
                <a:cs typeface="Lato"/>
                <a:sym typeface="Lato"/>
                <a:hlinkClick r:id="rId3"/>
              </a:rPr>
              <a:t>Santiago Pascual</a:t>
            </a:r>
            <a:r>
              <a:rPr lang="en" sz="1200">
                <a:solidFill>
                  <a:srgbClr val="222222"/>
                </a:solidFill>
                <a:highlight>
                  <a:srgbClr val="FFFFFF"/>
                </a:highlight>
                <a:latin typeface="Lato"/>
                <a:ea typeface="Lato"/>
                <a:cs typeface="Lato"/>
                <a:sym typeface="Lato"/>
              </a:rPr>
              <a:t> (UPC School 2019)</a:t>
            </a:r>
            <a:endParaRPr sz="1200">
              <a:latin typeface="Lato"/>
              <a:ea typeface="Lato"/>
              <a:cs typeface="Lato"/>
              <a:sym typeface="Lato"/>
            </a:endParaRPr>
          </a:p>
        </p:txBody>
      </p:sp>
      <p:pic>
        <p:nvPicPr>
          <p:cNvPr descr="resnet_2.png" id="601" name="Google Shape;601;p76"/>
          <p:cNvPicPr preferRelativeResize="0"/>
          <p:nvPr/>
        </p:nvPicPr>
        <p:blipFill rotWithShape="1">
          <a:blip r:embed="rId4">
            <a:alphaModFix/>
          </a:blip>
          <a:srcRect b="20823" l="13048" r="22480" t="0"/>
          <a:stretch/>
        </p:blipFill>
        <p:spPr>
          <a:xfrm>
            <a:off x="160313" y="2066675"/>
            <a:ext cx="4222925" cy="2452175"/>
          </a:xfrm>
          <a:prstGeom prst="rect">
            <a:avLst/>
          </a:prstGeom>
          <a:noFill/>
          <a:ln>
            <a:noFill/>
          </a:ln>
        </p:spPr>
      </p:pic>
      <p:pic>
        <p:nvPicPr>
          <p:cNvPr id="602" name="Google Shape;602;p76"/>
          <p:cNvPicPr preferRelativeResize="0"/>
          <p:nvPr/>
        </p:nvPicPr>
        <p:blipFill>
          <a:blip r:embed="rId5">
            <a:alphaModFix/>
          </a:blip>
          <a:stretch>
            <a:fillRect/>
          </a:stretch>
        </p:blipFill>
        <p:spPr>
          <a:xfrm>
            <a:off x="4917425" y="781251"/>
            <a:ext cx="3924460" cy="3816199"/>
          </a:xfrm>
          <a:prstGeom prst="rect">
            <a:avLst/>
          </a:prstGeom>
          <a:noFill/>
          <a:ln>
            <a:noFill/>
          </a:ln>
        </p:spPr>
      </p:pic>
      <p:sp>
        <p:nvSpPr>
          <p:cNvPr id="603" name="Google Shape;603;p76"/>
          <p:cNvSpPr/>
          <p:nvPr/>
        </p:nvSpPr>
        <p:spPr>
          <a:xfrm>
            <a:off x="514350" y="3779550"/>
            <a:ext cx="2600700" cy="739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6"/>
          <p:cNvSpPr/>
          <p:nvPr/>
        </p:nvSpPr>
        <p:spPr>
          <a:xfrm>
            <a:off x="3115050" y="3421725"/>
            <a:ext cx="2012236" cy="939050"/>
          </a:xfrm>
          <a:custGeom>
            <a:rect b="b" l="l" r="r" t="t"/>
            <a:pathLst>
              <a:path extrusionOk="0" h="37562" w="75712">
                <a:moveTo>
                  <a:pt x="0" y="36868"/>
                </a:moveTo>
                <a:cubicBezTo>
                  <a:pt x="3731" y="36868"/>
                  <a:pt x="14209" y="38349"/>
                  <a:pt x="22384" y="36868"/>
                </a:cubicBezTo>
                <a:cubicBezTo>
                  <a:pt x="30559" y="35387"/>
                  <a:pt x="43232" y="31766"/>
                  <a:pt x="49048" y="27980"/>
                </a:cubicBezTo>
                <a:cubicBezTo>
                  <a:pt x="54864" y="24194"/>
                  <a:pt x="52834" y="18817"/>
                  <a:pt x="57278" y="14154"/>
                </a:cubicBezTo>
                <a:cubicBezTo>
                  <a:pt x="61722" y="9491"/>
                  <a:pt x="72640" y="2359"/>
                  <a:pt x="75712" y="0"/>
                </a:cubicBezTo>
              </a:path>
            </a:pathLst>
          </a:custGeom>
          <a:noFill/>
          <a:ln cap="flat" cmpd="sng" w="9525">
            <a:solidFill>
              <a:srgbClr val="FF0000"/>
            </a:solidFill>
            <a:prstDash val="solid"/>
            <a:round/>
            <a:headEnd len="med" w="med" type="none"/>
            <a:tailEnd len="med" w="med" type="stealth"/>
          </a:ln>
        </p:spPr>
      </p:sp>
      <p:pic>
        <p:nvPicPr>
          <p:cNvPr id="605" name="Google Shape;605;p76"/>
          <p:cNvPicPr preferRelativeResize="0"/>
          <p:nvPr/>
        </p:nvPicPr>
        <p:blipFill>
          <a:blip r:embed="rId6">
            <a:alphaModFix/>
          </a:blip>
          <a:stretch>
            <a:fillRect/>
          </a:stretch>
        </p:blipFill>
        <p:spPr>
          <a:xfrm>
            <a:off x="334475" y="1042300"/>
            <a:ext cx="3600000" cy="720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7"/>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sp>
        <p:nvSpPr>
          <p:cNvPr id="611" name="Google Shape;611;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12" name="Google Shape;612;p77"/>
          <p:cNvSpPr txBox="1"/>
          <p:nvPr/>
        </p:nvSpPr>
        <p:spPr>
          <a:xfrm>
            <a:off x="40050" y="4672300"/>
            <a:ext cx="88932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Canziani, Alfredo, Adam Paszke, and Eugenio Culurciello. </a:t>
            </a:r>
            <a:r>
              <a:rPr lang="en" sz="1200" u="sng">
                <a:solidFill>
                  <a:srgbClr val="0097A7"/>
                </a:solidFill>
                <a:latin typeface="Ubuntu"/>
                <a:ea typeface="Ubuntu"/>
                <a:cs typeface="Ubuntu"/>
                <a:sym typeface="Ubuntu"/>
                <a:hlinkClick r:id="rId3">
                  <a:extLst>
                    <a:ext uri="{A12FA001-AC4F-418D-AE19-62706E023703}">
                      <ahyp:hlinkClr val="tx"/>
                    </a:ext>
                  </a:extLst>
                </a:hlinkClick>
              </a:rPr>
              <a:t>"An analysis of deep neural network models for practical applications."</a:t>
            </a:r>
            <a:r>
              <a:rPr lang="en" sz="1200">
                <a:latin typeface="Ubuntu"/>
                <a:ea typeface="Ubuntu"/>
                <a:cs typeface="Ubuntu"/>
                <a:sym typeface="Ubuntu"/>
              </a:rPr>
              <a:t> arXiv preprint arXiv:1605.07678 (2016).</a:t>
            </a:r>
            <a:endParaRPr sz="1200">
              <a:latin typeface="Ubuntu"/>
              <a:ea typeface="Ubuntu"/>
              <a:cs typeface="Ubuntu"/>
              <a:sym typeface="Ubuntu"/>
            </a:endParaRPr>
          </a:p>
        </p:txBody>
      </p:sp>
      <p:pic>
        <p:nvPicPr>
          <p:cNvPr id="613" name="Google Shape;613;p77"/>
          <p:cNvPicPr preferRelativeResize="0"/>
          <p:nvPr/>
        </p:nvPicPr>
        <p:blipFill>
          <a:blip r:embed="rId4">
            <a:alphaModFix/>
          </a:blip>
          <a:stretch>
            <a:fillRect/>
          </a:stretch>
        </p:blipFill>
        <p:spPr>
          <a:xfrm>
            <a:off x="1823400" y="681750"/>
            <a:ext cx="5039999" cy="37800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8"/>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sp>
        <p:nvSpPr>
          <p:cNvPr id="619" name="Google Shape;619;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20" name="Google Shape;620;p78"/>
          <p:cNvSpPr txBox="1"/>
          <p:nvPr/>
        </p:nvSpPr>
        <p:spPr>
          <a:xfrm>
            <a:off x="40050" y="4672300"/>
            <a:ext cx="88932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Canziani, Alfredo, Adam Paszke, and Eugenio Culurciello. </a:t>
            </a:r>
            <a:r>
              <a:rPr lang="en" sz="1200" u="sng">
                <a:solidFill>
                  <a:srgbClr val="0097A7"/>
                </a:solidFill>
                <a:latin typeface="Ubuntu"/>
                <a:ea typeface="Ubuntu"/>
                <a:cs typeface="Ubuntu"/>
                <a:sym typeface="Ubuntu"/>
                <a:hlinkClick r:id="rId3">
                  <a:extLst>
                    <a:ext uri="{A12FA001-AC4F-418D-AE19-62706E023703}">
                      <ahyp:hlinkClr val="tx"/>
                    </a:ext>
                  </a:extLst>
                </a:hlinkClick>
              </a:rPr>
              <a:t>"An analysis of deep neural network models for practical applications."</a:t>
            </a:r>
            <a:r>
              <a:rPr lang="en" sz="1200">
                <a:latin typeface="Ubuntu"/>
                <a:ea typeface="Ubuntu"/>
                <a:cs typeface="Ubuntu"/>
                <a:sym typeface="Ubuntu"/>
              </a:rPr>
              <a:t> arXiv preprint arXiv:1605.07678 (2016).</a:t>
            </a:r>
            <a:endParaRPr sz="1200">
              <a:latin typeface="Ubuntu"/>
              <a:ea typeface="Ubuntu"/>
              <a:cs typeface="Ubuntu"/>
              <a:sym typeface="Ubuntu"/>
            </a:endParaRPr>
          </a:p>
        </p:txBody>
      </p:sp>
      <p:pic>
        <p:nvPicPr>
          <p:cNvPr id="621" name="Google Shape;621;p78"/>
          <p:cNvPicPr preferRelativeResize="0"/>
          <p:nvPr/>
        </p:nvPicPr>
        <p:blipFill>
          <a:blip r:embed="rId4">
            <a:alphaModFix/>
          </a:blip>
          <a:stretch>
            <a:fillRect/>
          </a:stretch>
        </p:blipFill>
        <p:spPr>
          <a:xfrm>
            <a:off x="1637539" y="667313"/>
            <a:ext cx="5760001" cy="3974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9"/>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ResNet</a:t>
            </a:r>
            <a:endParaRPr>
              <a:solidFill>
                <a:srgbClr val="2980B9"/>
              </a:solidFill>
            </a:endParaRPr>
          </a:p>
        </p:txBody>
      </p:sp>
      <p:sp>
        <p:nvSpPr>
          <p:cNvPr id="627" name="Google Shape;627;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28" name="Google Shape;628;p79"/>
          <p:cNvSpPr txBox="1"/>
          <p:nvPr/>
        </p:nvSpPr>
        <p:spPr>
          <a:xfrm>
            <a:off x="0" y="4747025"/>
            <a:ext cx="87054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latin typeface="Ubuntu"/>
                <a:ea typeface="Ubuntu"/>
                <a:cs typeface="Ubuntu"/>
                <a:sym typeface="Ubuntu"/>
              </a:rPr>
              <a:t>Electronic Frontier Foundation: </a:t>
            </a:r>
            <a:r>
              <a:rPr lang="en"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“Measuring the Progress of AI Research”</a:t>
            </a:r>
            <a:r>
              <a:rPr lang="en">
                <a:solidFill>
                  <a:srgbClr val="222222"/>
                </a:solidFill>
                <a:highlight>
                  <a:srgbClr val="FFFFFF"/>
                </a:highlight>
                <a:latin typeface="Ubuntu"/>
                <a:ea typeface="Ubuntu"/>
                <a:cs typeface="Ubuntu"/>
                <a:sym typeface="Ubuntu"/>
              </a:rPr>
              <a:t> (2017)</a:t>
            </a:r>
            <a:endParaRPr>
              <a:latin typeface="Ubuntu"/>
              <a:ea typeface="Ubuntu"/>
              <a:cs typeface="Ubuntu"/>
              <a:sym typeface="Ubuntu"/>
            </a:endParaRPr>
          </a:p>
        </p:txBody>
      </p:sp>
      <p:pic>
        <p:nvPicPr>
          <p:cNvPr id="629" name="Google Shape;629;p79"/>
          <p:cNvPicPr preferRelativeResize="0"/>
          <p:nvPr/>
        </p:nvPicPr>
        <p:blipFill>
          <a:blip r:embed="rId4">
            <a:alphaModFix/>
          </a:blip>
          <a:stretch>
            <a:fillRect/>
          </a:stretch>
        </p:blipFill>
        <p:spPr>
          <a:xfrm>
            <a:off x="1638291" y="636725"/>
            <a:ext cx="5924759" cy="3957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80"/>
          <p:cNvSpPr txBox="1"/>
          <p:nvPr>
            <p:ph type="title"/>
          </p:nvPr>
        </p:nvSpPr>
        <p:spPr>
          <a:xfrm>
            <a:off x="83100" y="64025"/>
            <a:ext cx="901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ResNext: Residual Connections + Separable convs.</a:t>
            </a:r>
            <a:endParaRPr>
              <a:solidFill>
                <a:srgbClr val="2980B9"/>
              </a:solidFill>
            </a:endParaRPr>
          </a:p>
        </p:txBody>
      </p:sp>
      <p:pic>
        <p:nvPicPr>
          <p:cNvPr id="636" name="Google Shape;636;p80"/>
          <p:cNvPicPr preferRelativeResize="0"/>
          <p:nvPr/>
        </p:nvPicPr>
        <p:blipFill rotWithShape="1">
          <a:blip r:embed="rId3">
            <a:alphaModFix/>
          </a:blip>
          <a:srcRect b="23989" l="31332" r="0" t="0"/>
          <a:stretch/>
        </p:blipFill>
        <p:spPr>
          <a:xfrm>
            <a:off x="1604325" y="891450"/>
            <a:ext cx="5250746" cy="3372238"/>
          </a:xfrm>
          <a:prstGeom prst="rect">
            <a:avLst/>
          </a:prstGeom>
          <a:noFill/>
          <a:ln>
            <a:noFill/>
          </a:ln>
        </p:spPr>
      </p:pic>
      <p:pic>
        <p:nvPicPr>
          <p:cNvPr id="637" name="Google Shape;637;p80"/>
          <p:cNvPicPr preferRelativeResize="0"/>
          <p:nvPr/>
        </p:nvPicPr>
        <p:blipFill rotWithShape="1">
          <a:blip r:embed="rId4">
            <a:alphaModFix/>
          </a:blip>
          <a:srcRect b="24259" l="0" r="0" t="24764"/>
          <a:stretch/>
        </p:blipFill>
        <p:spPr>
          <a:xfrm>
            <a:off x="7801325" y="3443425"/>
            <a:ext cx="1219825" cy="621850"/>
          </a:xfrm>
          <a:prstGeom prst="rect">
            <a:avLst/>
          </a:prstGeom>
          <a:noFill/>
          <a:ln>
            <a:noFill/>
          </a:ln>
        </p:spPr>
      </p:pic>
      <p:pic>
        <p:nvPicPr>
          <p:cNvPr id="638" name="Google Shape;638;p80"/>
          <p:cNvPicPr preferRelativeResize="0"/>
          <p:nvPr/>
        </p:nvPicPr>
        <p:blipFill>
          <a:blip r:embed="rId5">
            <a:alphaModFix/>
          </a:blip>
          <a:stretch>
            <a:fillRect/>
          </a:stretch>
        </p:blipFill>
        <p:spPr>
          <a:xfrm>
            <a:off x="7879475" y="2231550"/>
            <a:ext cx="1063524" cy="1063524"/>
          </a:xfrm>
          <a:prstGeom prst="rect">
            <a:avLst/>
          </a:prstGeom>
          <a:noFill/>
          <a:ln>
            <a:noFill/>
          </a:ln>
        </p:spPr>
      </p:pic>
      <p:sp>
        <p:nvSpPr>
          <p:cNvPr id="639" name="Google Shape;639;p80"/>
          <p:cNvSpPr txBox="1"/>
          <p:nvPr/>
        </p:nvSpPr>
        <p:spPr>
          <a:xfrm>
            <a:off x="0" y="46708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#ResNext</a:t>
            </a:r>
            <a:r>
              <a:rPr lang="en" sz="1200">
                <a:solidFill>
                  <a:srgbClr val="222222"/>
                </a:solidFill>
                <a:highlight>
                  <a:srgbClr val="FFFFFF"/>
                </a:highlight>
                <a:latin typeface="Ubuntu"/>
                <a:ea typeface="Ubuntu"/>
                <a:cs typeface="Ubuntu"/>
                <a:sym typeface="Ubuntu"/>
              </a:rPr>
              <a:t> Xie, Saining, Ross Girshick, Piotr Dollár, Zhuowen Tu, and Kaiming He. </a:t>
            </a:r>
            <a:r>
              <a:rPr lang="en" sz="1200" u="sng">
                <a:solidFill>
                  <a:srgbClr val="1155CC"/>
                </a:solidFill>
                <a:highlight>
                  <a:srgbClr val="FFFFFF"/>
                </a:highlight>
                <a:latin typeface="Ubuntu"/>
                <a:ea typeface="Ubuntu"/>
                <a:cs typeface="Ubuntu"/>
                <a:sym typeface="Ubuntu"/>
                <a:hlinkClick r:id="rId6">
                  <a:extLst>
                    <a:ext uri="{A12FA001-AC4F-418D-AE19-62706E023703}">
                      <ahyp:hlinkClr val="tx"/>
                    </a:ext>
                  </a:extLst>
                </a:hlinkClick>
              </a:rPr>
              <a:t>"Aggregated residual transformations for deep neural networks."</a:t>
            </a:r>
            <a:r>
              <a:rPr lang="en" sz="1200">
                <a:solidFill>
                  <a:srgbClr val="222222"/>
                </a:solidFill>
                <a:highlight>
                  <a:srgbClr val="FFFFFF"/>
                </a:highlight>
                <a:latin typeface="Ubuntu"/>
                <a:ea typeface="Ubuntu"/>
                <a:cs typeface="Ubuntu"/>
                <a:sym typeface="Ubuntu"/>
              </a:rPr>
              <a:t> CVPR 2017 </a:t>
            </a:r>
            <a:r>
              <a:rPr lang="en" sz="1200" u="sng">
                <a:solidFill>
                  <a:srgbClr val="1155CC"/>
                </a:solidFill>
                <a:highlight>
                  <a:srgbClr val="FFFFFF"/>
                </a:highlight>
                <a:latin typeface="Ubuntu"/>
                <a:ea typeface="Ubuntu"/>
                <a:cs typeface="Ubuntu"/>
                <a:sym typeface="Ubuntu"/>
                <a:hlinkClick r:id="rId7">
                  <a:extLst>
                    <a:ext uri="{A12FA001-AC4F-418D-AE19-62706E023703}">
                      <ahyp:hlinkClr val="tx"/>
                    </a:ext>
                  </a:extLst>
                </a:hlinkClick>
              </a:rPr>
              <a:t>[code]</a:t>
            </a:r>
            <a:endParaRPr sz="1200">
              <a:latin typeface="Ubuntu"/>
              <a:ea typeface="Ubuntu"/>
              <a:cs typeface="Ubuntu"/>
              <a:sym typeface="Ubuntu"/>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3" name="Shape 643"/>
        <p:cNvGrpSpPr/>
        <p:nvPr/>
      </p:nvGrpSpPr>
      <p:grpSpPr>
        <a:xfrm>
          <a:off x="0" y="0"/>
          <a:ext cx="0" cy="0"/>
          <a:chOff x="0" y="0"/>
          <a:chExt cx="0" cy="0"/>
        </a:xfrm>
      </p:grpSpPr>
      <p:sp>
        <p:nvSpPr>
          <p:cNvPr id="644" name="Google Shape;644;p81"/>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more on Residual Networks</a:t>
            </a:r>
            <a:endParaRPr>
              <a:solidFill>
                <a:srgbClr val="2980B9"/>
              </a:solidFill>
            </a:endParaRPr>
          </a:p>
        </p:txBody>
      </p:sp>
      <p:sp>
        <p:nvSpPr>
          <p:cNvPr id="645" name="Google Shape;645;p81"/>
          <p:cNvSpPr txBox="1"/>
          <p:nvPr/>
        </p:nvSpPr>
        <p:spPr>
          <a:xfrm>
            <a:off x="149275" y="892450"/>
            <a:ext cx="8705400" cy="38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22222"/>
                </a:solidFill>
                <a:highlight>
                  <a:srgbClr val="FFFFFF"/>
                </a:highlight>
                <a:latin typeface="Ubuntu"/>
                <a:ea typeface="Ubuntu"/>
                <a:cs typeface="Ubuntu"/>
                <a:sym typeface="Ubuntu"/>
              </a:rPr>
              <a:t>Summary</a:t>
            </a:r>
            <a:endParaRPr b="1">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a:solidFill>
                  <a:srgbClr val="333333"/>
                </a:solidFill>
                <a:highlight>
                  <a:schemeClr val="lt1"/>
                </a:highlight>
                <a:latin typeface="Ubuntu"/>
                <a:ea typeface="Ubuntu"/>
                <a:cs typeface="Ubuntu"/>
                <a:sym typeface="Ubuntu"/>
              </a:rPr>
              <a:t>Vincent Fung, </a:t>
            </a:r>
            <a:r>
              <a:rPr lang="en" u="sng">
                <a:solidFill>
                  <a:srgbClr val="1155CC"/>
                </a:solidFill>
                <a:highlight>
                  <a:schemeClr val="lt1"/>
                </a:highlight>
                <a:latin typeface="Ubuntu"/>
                <a:ea typeface="Ubuntu"/>
                <a:cs typeface="Ubuntu"/>
                <a:sym typeface="Ubuntu"/>
                <a:hlinkClick r:id="rId3">
                  <a:extLst>
                    <a:ext uri="{A12FA001-AC4F-418D-AE19-62706E023703}">
                      <ahyp:hlinkClr val="tx"/>
                    </a:ext>
                  </a:extLst>
                </a:hlinkClick>
              </a:rPr>
              <a:t>“An Overview of ResNet and its Variants”</a:t>
            </a:r>
            <a:r>
              <a:rPr lang="en">
                <a:solidFill>
                  <a:srgbClr val="333333"/>
                </a:solidFill>
                <a:highlight>
                  <a:schemeClr val="lt1"/>
                </a:highlight>
                <a:latin typeface="Ubuntu"/>
                <a:ea typeface="Ubuntu"/>
                <a:cs typeface="Ubuntu"/>
                <a:sym typeface="Ubuntu"/>
              </a:rPr>
              <a:t> (2017)</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rPr b="1" lang="en">
                <a:solidFill>
                  <a:srgbClr val="222222"/>
                </a:solidFill>
                <a:highlight>
                  <a:srgbClr val="FFFFFF"/>
                </a:highlight>
                <a:latin typeface="Ubuntu"/>
                <a:ea typeface="Ubuntu"/>
                <a:cs typeface="Ubuntu"/>
                <a:sym typeface="Ubuntu"/>
              </a:rPr>
              <a:t>Papers</a:t>
            </a:r>
            <a:endParaRPr b="1">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rPr lang="en">
                <a:solidFill>
                  <a:srgbClr val="222222"/>
                </a:solidFill>
                <a:highlight>
                  <a:srgbClr val="FFFFFF"/>
                </a:highlight>
                <a:latin typeface="Ubuntu"/>
                <a:ea typeface="Ubuntu"/>
                <a:cs typeface="Ubuntu"/>
                <a:sym typeface="Ubuntu"/>
              </a:rPr>
              <a:t>Zagoruyko, S., &amp; Komodakis, N. (2016). </a:t>
            </a:r>
            <a:r>
              <a:rPr lang="en" u="sng">
                <a:solidFill>
                  <a:schemeClr val="hlink"/>
                </a:solidFill>
                <a:highlight>
                  <a:srgbClr val="FFFFFF"/>
                </a:highlight>
                <a:latin typeface="Ubuntu"/>
                <a:ea typeface="Ubuntu"/>
                <a:cs typeface="Ubuntu"/>
                <a:sym typeface="Ubuntu"/>
                <a:hlinkClick r:id="rId4"/>
              </a:rPr>
              <a:t>Wide residual networks</a:t>
            </a:r>
            <a:r>
              <a:rPr lang="en">
                <a:solidFill>
                  <a:srgbClr val="222222"/>
                </a:solidFill>
                <a:highlight>
                  <a:srgbClr val="FFFFFF"/>
                </a:highlight>
                <a:latin typeface="Ubuntu"/>
                <a:ea typeface="Ubuntu"/>
                <a:cs typeface="Ubuntu"/>
                <a:sym typeface="Ubuntu"/>
              </a:rPr>
              <a:t>. arXiv preprint arXiv:1605.07146.</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rPr lang="en">
                <a:solidFill>
                  <a:srgbClr val="222222"/>
                </a:solidFill>
                <a:highlight>
                  <a:srgbClr val="FFFFFF"/>
                </a:highlight>
                <a:latin typeface="Ubuntu"/>
                <a:ea typeface="Ubuntu"/>
                <a:cs typeface="Ubuntu"/>
                <a:sym typeface="Ubuntu"/>
              </a:rPr>
              <a:t>Xie, Saining, Ross Girshick, Piotr Dollár, Zhuowen Tu, and Kaiming He. </a:t>
            </a:r>
            <a:r>
              <a:rPr lang="en" u="sng">
                <a:solidFill>
                  <a:schemeClr val="hlink"/>
                </a:solidFill>
                <a:highlight>
                  <a:srgbClr val="FFFFFF"/>
                </a:highlight>
                <a:latin typeface="Ubuntu"/>
                <a:ea typeface="Ubuntu"/>
                <a:cs typeface="Ubuntu"/>
                <a:sym typeface="Ubuntu"/>
                <a:hlinkClick r:id="rId5"/>
              </a:rPr>
              <a:t>"Aggregated residual transformations for deep neural networks."</a:t>
            </a:r>
            <a:r>
              <a:rPr lang="en">
                <a:solidFill>
                  <a:srgbClr val="222222"/>
                </a:solidFill>
                <a:highlight>
                  <a:srgbClr val="FFFFFF"/>
                </a:highlight>
                <a:latin typeface="Ubuntu"/>
                <a:ea typeface="Ubuntu"/>
                <a:cs typeface="Ubuntu"/>
                <a:sym typeface="Ubuntu"/>
              </a:rPr>
              <a:t> CVPR 2017.</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rPr lang="en">
                <a:solidFill>
                  <a:srgbClr val="222222"/>
                </a:solidFill>
                <a:highlight>
                  <a:srgbClr val="FFFFFF"/>
                </a:highlight>
                <a:latin typeface="Ubuntu"/>
                <a:ea typeface="Ubuntu"/>
                <a:cs typeface="Ubuntu"/>
                <a:sym typeface="Ubuntu"/>
              </a:rPr>
              <a:t>Han, Dongyoon, Jiwhan Kim, and Junmo Kim. </a:t>
            </a:r>
            <a:r>
              <a:rPr lang="en" u="sng">
                <a:solidFill>
                  <a:schemeClr val="hlink"/>
                </a:solidFill>
                <a:highlight>
                  <a:srgbClr val="FFFFFF"/>
                </a:highlight>
                <a:latin typeface="Ubuntu"/>
                <a:ea typeface="Ubuntu"/>
                <a:cs typeface="Ubuntu"/>
                <a:sym typeface="Ubuntu"/>
                <a:hlinkClick r:id="rId6"/>
              </a:rPr>
              <a:t>"Deep pyramidal residual networks."</a:t>
            </a:r>
            <a:r>
              <a:rPr lang="en">
                <a:solidFill>
                  <a:srgbClr val="222222"/>
                </a:solidFill>
                <a:highlight>
                  <a:srgbClr val="FFFFFF"/>
                </a:highlight>
                <a:latin typeface="Ubuntu"/>
                <a:ea typeface="Ubuntu"/>
                <a:cs typeface="Ubuntu"/>
                <a:sym typeface="Ubuntu"/>
              </a:rPr>
              <a:t> CVPR 2017.</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rPr lang="en">
                <a:solidFill>
                  <a:srgbClr val="222222"/>
                </a:solidFill>
                <a:highlight>
                  <a:srgbClr val="FFFFFF"/>
                </a:highlight>
                <a:latin typeface="Ubuntu"/>
                <a:ea typeface="Ubuntu"/>
                <a:cs typeface="Ubuntu"/>
                <a:sym typeface="Ubuntu"/>
              </a:rPr>
              <a:t>Yu, Fisher, Vladlen Koltun, and Thomas Funkhouser. </a:t>
            </a:r>
            <a:r>
              <a:rPr lang="en" u="sng">
                <a:solidFill>
                  <a:schemeClr val="hlink"/>
                </a:solidFill>
                <a:highlight>
                  <a:srgbClr val="FFFFFF"/>
                </a:highlight>
                <a:latin typeface="Ubuntu"/>
                <a:ea typeface="Ubuntu"/>
                <a:cs typeface="Ubuntu"/>
                <a:sym typeface="Ubuntu"/>
                <a:hlinkClick r:id="rId7"/>
              </a:rPr>
              <a:t>"Dilated residual networks."</a:t>
            </a:r>
            <a:r>
              <a:rPr lang="en">
                <a:solidFill>
                  <a:srgbClr val="222222"/>
                </a:solidFill>
                <a:highlight>
                  <a:srgbClr val="FFFFFF"/>
                </a:highlight>
                <a:latin typeface="Ubuntu"/>
                <a:ea typeface="Ubuntu"/>
                <a:cs typeface="Ubuntu"/>
                <a:sym typeface="Ubuntu"/>
              </a:rPr>
              <a:t> CVPR 2017.</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None/>
            </a:pPr>
            <a:r>
              <a:t/>
            </a:r>
            <a:endParaRPr>
              <a:solidFill>
                <a:srgbClr val="222222"/>
              </a:solidFill>
              <a:highlight>
                <a:srgbClr val="FFFFFF"/>
              </a:highlight>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a:solidFill>
                  <a:srgbClr val="222222"/>
                </a:solidFill>
                <a:highlight>
                  <a:schemeClr val="lt1"/>
                </a:highlight>
                <a:latin typeface="Ubuntu"/>
                <a:ea typeface="Ubuntu"/>
                <a:cs typeface="Ubuntu"/>
                <a:sym typeface="Ubuntu"/>
              </a:rPr>
              <a:t>Wu, Zifeng, Chunhua Shen, and Anton Van Den Hengel. </a:t>
            </a:r>
            <a:r>
              <a:rPr lang="en" u="sng">
                <a:solidFill>
                  <a:schemeClr val="accent5"/>
                </a:solidFill>
                <a:highlight>
                  <a:schemeClr val="lt1"/>
                </a:highlight>
                <a:latin typeface="Ubuntu"/>
                <a:ea typeface="Ubuntu"/>
                <a:cs typeface="Ubuntu"/>
                <a:sym typeface="Ubuntu"/>
                <a:hlinkClick r:id="rId8">
                  <a:extLst>
                    <a:ext uri="{A12FA001-AC4F-418D-AE19-62706E023703}">
                      <ahyp:hlinkClr val="tx"/>
                    </a:ext>
                  </a:extLst>
                </a:hlinkClick>
              </a:rPr>
              <a:t>"Wider or deeper: Revisiting the resnet model for visual recognition."</a:t>
            </a:r>
            <a:r>
              <a:rPr lang="en">
                <a:solidFill>
                  <a:srgbClr val="222222"/>
                </a:solidFill>
                <a:highlight>
                  <a:schemeClr val="lt1"/>
                </a:highlight>
                <a:latin typeface="Ubuntu"/>
                <a:ea typeface="Ubuntu"/>
                <a:cs typeface="Ubuntu"/>
                <a:sym typeface="Ubuntu"/>
              </a:rPr>
              <a:t> Pattern Recognition 90 (2019): 119-133.</a:t>
            </a:r>
            <a:endParaRPr>
              <a:solidFill>
                <a:srgbClr val="222222"/>
              </a:solidFill>
              <a:highlight>
                <a:srgbClr val="FFFFFF"/>
              </a:highlight>
              <a:latin typeface="Ubuntu"/>
              <a:ea typeface="Ubuntu"/>
              <a:cs typeface="Ubuntu"/>
              <a:sym typeface="Ubuntu"/>
            </a:endParaRPr>
          </a:p>
        </p:txBody>
      </p:sp>
      <p:sp>
        <p:nvSpPr>
          <p:cNvPr id="646" name="Google Shape;646;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37"/>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Challenge: 2012</a:t>
            </a:r>
            <a:endParaRPr>
              <a:solidFill>
                <a:srgbClr val="2980B9"/>
              </a:solidFill>
            </a:endParaRPr>
          </a:p>
        </p:txBody>
      </p:sp>
      <p:sp>
        <p:nvSpPr>
          <p:cNvPr id="168" name="Google Shape;168;p37"/>
          <p:cNvSpPr txBox="1"/>
          <p:nvPr/>
        </p:nvSpPr>
        <p:spPr>
          <a:xfrm>
            <a:off x="328050" y="2236025"/>
            <a:ext cx="15768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Slide credit</a:t>
            </a:r>
            <a:r>
              <a:rPr lang="en" sz="1200"/>
              <a:t>: </a:t>
            </a:r>
            <a:endParaRPr sz="1200"/>
          </a:p>
          <a:p>
            <a:pPr indent="0" lvl="0" marL="0" rtl="0" algn="l">
              <a:spcBef>
                <a:spcPts val="0"/>
              </a:spcBef>
              <a:spcAft>
                <a:spcPts val="0"/>
              </a:spcAft>
              <a:buNone/>
            </a:pPr>
            <a:r>
              <a:rPr lang="en" sz="1200" u="sng">
                <a:solidFill>
                  <a:srgbClr val="1155CC"/>
                </a:solidFill>
                <a:hlinkClick r:id="rId3">
                  <a:extLst>
                    <a:ext uri="{A12FA001-AC4F-418D-AE19-62706E023703}">
                      <ahyp:hlinkClr val="tx"/>
                    </a:ext>
                  </a:extLst>
                </a:hlinkClick>
              </a:rPr>
              <a:t>Rob Fergus</a:t>
            </a:r>
            <a:r>
              <a:rPr lang="en" sz="1200"/>
              <a:t> (NYU)</a:t>
            </a:r>
            <a:endParaRPr sz="1200"/>
          </a:p>
        </p:txBody>
      </p:sp>
      <p:pic>
        <p:nvPicPr>
          <p:cNvPr descr="Captura de pantalla 2015-03-06 a les 19.45.36.png" id="169" name="Google Shape;169;p37"/>
          <p:cNvPicPr preferRelativeResize="0"/>
          <p:nvPr/>
        </p:nvPicPr>
        <p:blipFill>
          <a:blip r:embed="rId4">
            <a:alphaModFix/>
          </a:blip>
          <a:stretch>
            <a:fillRect/>
          </a:stretch>
        </p:blipFill>
        <p:spPr>
          <a:xfrm>
            <a:off x="2504675" y="1071550"/>
            <a:ext cx="5991448" cy="3360699"/>
          </a:xfrm>
          <a:prstGeom prst="rect">
            <a:avLst/>
          </a:prstGeom>
          <a:noFill/>
          <a:ln>
            <a:noFill/>
          </a:ln>
        </p:spPr>
      </p:pic>
      <p:sp>
        <p:nvSpPr>
          <p:cNvPr id="170" name="Google Shape;170;p37"/>
          <p:cNvSpPr/>
          <p:nvPr/>
        </p:nvSpPr>
        <p:spPr>
          <a:xfrm>
            <a:off x="2867275" y="1949025"/>
            <a:ext cx="1398900" cy="714000"/>
          </a:xfrm>
          <a:prstGeom prst="downArrow">
            <a:avLst>
              <a:gd fmla="val 50000" name="adj1"/>
              <a:gd fmla="val 50000" name="adj2"/>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-9.8%</a:t>
            </a:r>
            <a:endParaRPr/>
          </a:p>
        </p:txBody>
      </p:sp>
      <p:pic>
        <p:nvPicPr>
          <p:cNvPr descr="imagenet_logo.png" id="171" name="Google Shape;171;p37"/>
          <p:cNvPicPr preferRelativeResize="0"/>
          <p:nvPr/>
        </p:nvPicPr>
        <p:blipFill>
          <a:blip r:embed="rId5">
            <a:alphaModFix/>
          </a:blip>
          <a:stretch>
            <a:fillRect/>
          </a:stretch>
        </p:blipFill>
        <p:spPr>
          <a:xfrm>
            <a:off x="323893" y="898678"/>
            <a:ext cx="2254664" cy="358977"/>
          </a:xfrm>
          <a:prstGeom prst="rect">
            <a:avLst/>
          </a:prstGeom>
          <a:noFill/>
          <a:ln>
            <a:noFill/>
          </a:ln>
        </p:spPr>
      </p:pic>
      <p:sp>
        <p:nvSpPr>
          <p:cNvPr id="172" name="Google Shape;172;p37"/>
          <p:cNvSpPr txBox="1"/>
          <p:nvPr/>
        </p:nvSpPr>
        <p:spPr>
          <a:xfrm>
            <a:off x="4699125" y="678275"/>
            <a:ext cx="35133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D6A43"/>
                </a:solidFill>
              </a:rPr>
              <a:t>Based on SIFT + Fisher Vectors</a:t>
            </a:r>
            <a:endParaRPr sz="1800">
              <a:solidFill>
                <a:srgbClr val="ED6A43"/>
              </a:solidFill>
            </a:endParaRPr>
          </a:p>
        </p:txBody>
      </p:sp>
      <p:sp>
        <p:nvSpPr>
          <p:cNvPr id="173" name="Google Shape;173;p37"/>
          <p:cNvSpPr/>
          <p:nvPr/>
        </p:nvSpPr>
        <p:spPr>
          <a:xfrm rot="-5400000">
            <a:off x="6107625" y="-579800"/>
            <a:ext cx="696300" cy="3999000"/>
          </a:xfrm>
          <a:prstGeom prst="rightBrace">
            <a:avLst>
              <a:gd fmla="val 8333" name="adj1"/>
              <a:gd fmla="val 50000" name="adj2"/>
            </a:avLst>
          </a:prstGeom>
          <a:noFill/>
          <a:ln cap="flat" cmpd="sng" w="38100">
            <a:solidFill>
              <a:srgbClr val="ED6A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7"/>
          <p:cNvSpPr txBox="1"/>
          <p:nvPr/>
        </p:nvSpPr>
        <p:spPr>
          <a:xfrm>
            <a:off x="194625" y="4515650"/>
            <a:ext cx="83067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Russakovsky, Olga, Jia Deng, Hao Su, Jonathan Krause, Sanjeev Satheesh, Sean Ma, Zhiheng Huang et al. </a:t>
            </a:r>
            <a:r>
              <a:rPr lang="en" sz="1200" u="sng">
                <a:solidFill>
                  <a:srgbClr val="1155CC"/>
                </a:solidFill>
                <a:highlight>
                  <a:srgbClr val="FFFFFF"/>
                </a:highlight>
                <a:hlinkClick r:id="rId6">
                  <a:extLst>
                    <a:ext uri="{A12FA001-AC4F-418D-AE19-62706E023703}">
                      <ahyp:hlinkClr val="tx"/>
                    </a:ext>
                  </a:extLst>
                </a:hlinkClick>
              </a:rPr>
              <a:t>"Imagenet large scale visual recognition challenge."</a:t>
            </a:r>
            <a:r>
              <a:rPr lang="en" sz="1200">
                <a:solidFill>
                  <a:srgbClr val="222222"/>
                </a:solidFill>
                <a:highlight>
                  <a:srgbClr val="FFFFFF"/>
                </a:highlight>
              </a:rPr>
              <a:t> International Journal of Computer Vision 115, no. 3 (2015): 211-252. </a:t>
            </a:r>
            <a:r>
              <a:rPr lang="en" sz="1200" u="sng">
                <a:solidFill>
                  <a:srgbClr val="1155CC"/>
                </a:solidFill>
                <a:highlight>
                  <a:srgbClr val="FFFFFF"/>
                </a:highlight>
                <a:hlinkClick r:id="rId7">
                  <a:extLst>
                    <a:ext uri="{A12FA001-AC4F-418D-AE19-62706E023703}">
                      <ahyp:hlinkClr val="tx"/>
                    </a:ext>
                  </a:extLst>
                </a:hlinkClick>
              </a:rPr>
              <a:t>[web]</a:t>
            </a:r>
            <a:endParaRPr sz="1200"/>
          </a:p>
          <a:p>
            <a:pPr indent="0" lvl="0" marL="0" rtl="0" algn="l">
              <a:spcBef>
                <a:spcPts val="0"/>
              </a:spcBef>
              <a:spcAft>
                <a:spcPts val="0"/>
              </a:spcAft>
              <a:buNone/>
            </a:pPr>
            <a:r>
              <a:t/>
            </a:r>
            <a:endParaRPr sz="1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2" name="Google Shape;652;p82"/>
          <p:cNvSpPr txBox="1"/>
          <p:nvPr/>
        </p:nvSpPr>
        <p:spPr>
          <a:xfrm>
            <a:off x="0" y="4670825"/>
            <a:ext cx="88212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#U-Net</a:t>
            </a:r>
            <a:r>
              <a:rPr lang="en" sz="1200">
                <a:solidFill>
                  <a:srgbClr val="222222"/>
                </a:solidFill>
                <a:highlight>
                  <a:srgbClr val="FFFFFF"/>
                </a:highlight>
                <a:latin typeface="Ubuntu"/>
                <a:ea typeface="Ubuntu"/>
                <a:cs typeface="Ubuntu"/>
                <a:sym typeface="Ubuntu"/>
              </a:rPr>
              <a:t> Ronneberger, Olaf, Philipp Fischer, and Thomas Brox. </a:t>
            </a:r>
            <a:r>
              <a:rPr lang="en" sz="1200" u="sng">
                <a:solidFill>
                  <a:schemeClr val="hlink"/>
                </a:solidFill>
                <a:highlight>
                  <a:srgbClr val="FFFFFF"/>
                </a:highlight>
                <a:latin typeface="Ubuntu"/>
                <a:ea typeface="Ubuntu"/>
                <a:cs typeface="Ubuntu"/>
                <a:sym typeface="Ubuntu"/>
                <a:hlinkClick r:id="rId3"/>
              </a:rPr>
              <a:t>"U-net: Convolutional networks for biomedical image segmentation."</a:t>
            </a:r>
            <a:r>
              <a:rPr lang="en" sz="1200">
                <a:solidFill>
                  <a:srgbClr val="222222"/>
                </a:solidFill>
                <a:highlight>
                  <a:srgbClr val="FFFFFF"/>
                </a:highlight>
                <a:latin typeface="Ubuntu"/>
                <a:ea typeface="Ubuntu"/>
                <a:cs typeface="Ubuntu"/>
                <a:sym typeface="Ubuntu"/>
              </a:rPr>
              <a:t> MICCAI 2015</a:t>
            </a:r>
            <a:endParaRPr sz="1200">
              <a:solidFill>
                <a:srgbClr val="222222"/>
              </a:solidFill>
              <a:highlight>
                <a:srgbClr val="FFFFFF"/>
              </a:highlight>
              <a:latin typeface="Ubuntu"/>
              <a:ea typeface="Ubuntu"/>
              <a:cs typeface="Ubuntu"/>
              <a:sym typeface="Ubuntu"/>
            </a:endParaRPr>
          </a:p>
        </p:txBody>
      </p:sp>
      <p:pic>
        <p:nvPicPr>
          <p:cNvPr descr="Captura de pantalla 2017-01-25 a les 9.52.42.png" id="653" name="Google Shape;653;p82"/>
          <p:cNvPicPr preferRelativeResize="0"/>
          <p:nvPr/>
        </p:nvPicPr>
        <p:blipFill>
          <a:blip r:embed="rId4">
            <a:alphaModFix/>
          </a:blip>
          <a:stretch>
            <a:fillRect/>
          </a:stretch>
        </p:blipFill>
        <p:spPr>
          <a:xfrm>
            <a:off x="1787425" y="779363"/>
            <a:ext cx="5615029" cy="3737176"/>
          </a:xfrm>
          <a:prstGeom prst="rect">
            <a:avLst/>
          </a:prstGeom>
          <a:noFill/>
          <a:ln>
            <a:noFill/>
          </a:ln>
        </p:spPr>
      </p:pic>
      <p:sp>
        <p:nvSpPr>
          <p:cNvPr id="654" name="Google Shape;654;p82"/>
          <p:cNvSpPr txBox="1"/>
          <p:nvPr>
            <p:ph type="title"/>
          </p:nvPr>
        </p:nvSpPr>
        <p:spPr>
          <a:xfrm>
            <a:off x="83100" y="64025"/>
            <a:ext cx="900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Skip connections to intermediate layers</a:t>
            </a:r>
            <a:r>
              <a:rPr lang="en" sz="1400"/>
              <a:t> (image segmentation)</a:t>
            </a:r>
            <a:endParaRPr sz="1400">
              <a:solidFill>
                <a:srgbClr val="2980B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 name="Shape 658"/>
        <p:cNvGrpSpPr/>
        <p:nvPr/>
      </p:nvGrpSpPr>
      <p:grpSpPr>
        <a:xfrm>
          <a:off x="0" y="0"/>
          <a:ext cx="0" cy="0"/>
          <a:chOff x="0" y="0"/>
          <a:chExt cx="0" cy="0"/>
        </a:xfrm>
      </p:grpSpPr>
      <p:sp>
        <p:nvSpPr>
          <p:cNvPr id="659" name="Google Shape;659;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0" name="Google Shape;660;p83"/>
          <p:cNvSpPr txBox="1"/>
          <p:nvPr/>
        </p:nvSpPr>
        <p:spPr>
          <a:xfrm>
            <a:off x="48800" y="4776025"/>
            <a:ext cx="86373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Newell, Alejandro, Kaiyu Yang, and Jia Deng. </a:t>
            </a:r>
            <a:r>
              <a:rPr lang="en" sz="1200" u="sng">
                <a:solidFill>
                  <a:schemeClr val="hlink"/>
                </a:solidFill>
                <a:latin typeface="Ubuntu"/>
                <a:ea typeface="Ubuntu"/>
                <a:cs typeface="Ubuntu"/>
                <a:sym typeface="Ubuntu"/>
                <a:hlinkClick r:id="rId3"/>
              </a:rPr>
              <a:t>"Stacked hourglass networks for human pose estimation."</a:t>
            </a:r>
            <a:r>
              <a:rPr lang="en" sz="1200">
                <a:latin typeface="Ubuntu"/>
                <a:ea typeface="Ubuntu"/>
                <a:cs typeface="Ubuntu"/>
                <a:sym typeface="Ubuntu"/>
              </a:rPr>
              <a:t> ECCV 2016.</a:t>
            </a:r>
            <a:endParaRPr sz="1200">
              <a:latin typeface="Ubuntu"/>
              <a:ea typeface="Ubuntu"/>
              <a:cs typeface="Ubuntu"/>
              <a:sym typeface="Ubuntu"/>
            </a:endParaRPr>
          </a:p>
        </p:txBody>
      </p:sp>
      <p:sp>
        <p:nvSpPr>
          <p:cNvPr id="661" name="Google Shape;661;p83"/>
          <p:cNvSpPr txBox="1"/>
          <p:nvPr>
            <p:ph type="title"/>
          </p:nvPr>
        </p:nvSpPr>
        <p:spPr>
          <a:xfrm>
            <a:off x="83100" y="64025"/>
            <a:ext cx="900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Stacked Hourglass Networks</a:t>
            </a:r>
            <a:endParaRPr sz="1400">
              <a:solidFill>
                <a:srgbClr val="2980B9"/>
              </a:solidFill>
            </a:endParaRPr>
          </a:p>
        </p:txBody>
      </p:sp>
      <p:pic>
        <p:nvPicPr>
          <p:cNvPr id="662" name="Google Shape;662;p83"/>
          <p:cNvPicPr preferRelativeResize="0"/>
          <p:nvPr/>
        </p:nvPicPr>
        <p:blipFill>
          <a:blip r:embed="rId4">
            <a:alphaModFix/>
          </a:blip>
          <a:stretch>
            <a:fillRect/>
          </a:stretch>
        </p:blipFill>
        <p:spPr>
          <a:xfrm>
            <a:off x="152400" y="560525"/>
            <a:ext cx="8839200" cy="2363423"/>
          </a:xfrm>
          <a:prstGeom prst="rect">
            <a:avLst/>
          </a:prstGeom>
          <a:noFill/>
          <a:ln>
            <a:noFill/>
          </a:ln>
        </p:spPr>
      </p:pic>
      <p:pic>
        <p:nvPicPr>
          <p:cNvPr id="663" name="Google Shape;663;p83"/>
          <p:cNvPicPr preferRelativeResize="0"/>
          <p:nvPr/>
        </p:nvPicPr>
        <p:blipFill>
          <a:blip r:embed="rId5">
            <a:alphaModFix/>
          </a:blip>
          <a:stretch>
            <a:fillRect/>
          </a:stretch>
        </p:blipFill>
        <p:spPr>
          <a:xfrm>
            <a:off x="1009400" y="2969925"/>
            <a:ext cx="4338999" cy="1870899"/>
          </a:xfrm>
          <a:prstGeom prst="rect">
            <a:avLst/>
          </a:prstGeom>
          <a:noFill/>
          <a:ln>
            <a:noFill/>
          </a:ln>
        </p:spPr>
      </p:pic>
      <p:sp>
        <p:nvSpPr>
          <p:cNvPr id="664" name="Google Shape;664;p83"/>
          <p:cNvSpPr/>
          <p:nvPr/>
        </p:nvSpPr>
        <p:spPr>
          <a:xfrm rot="-5400000">
            <a:off x="3171350" y="2027950"/>
            <a:ext cx="332100" cy="1474200"/>
          </a:xfrm>
          <a:prstGeom prst="leftBrace">
            <a:avLst>
              <a:gd fmla="val 8333" name="adj1"/>
              <a:gd fmla="val 50000" name="adj2"/>
            </a:avLst>
          </a:prstGeom>
          <a:noFill/>
          <a:ln cap="flat" cmpd="sng" w="38100">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8" name="Shape 668"/>
        <p:cNvGrpSpPr/>
        <p:nvPr/>
      </p:nvGrpSpPr>
      <p:grpSpPr>
        <a:xfrm>
          <a:off x="0" y="0"/>
          <a:ext cx="0" cy="0"/>
          <a:chOff x="0" y="0"/>
          <a:chExt cx="0" cy="0"/>
        </a:xfrm>
      </p:grpSpPr>
      <p:sp>
        <p:nvSpPr>
          <p:cNvPr id="669" name="Google Shape;669;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0" name="Google Shape;670;p84"/>
          <p:cNvSpPr txBox="1"/>
          <p:nvPr/>
        </p:nvSpPr>
        <p:spPr>
          <a:xfrm>
            <a:off x="544775" y="4471225"/>
            <a:ext cx="81414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Ubuntu"/>
                <a:ea typeface="Ubuntu"/>
                <a:cs typeface="Ubuntu"/>
                <a:sym typeface="Ubuntu"/>
              </a:rPr>
              <a:t>#RSIS</a:t>
            </a:r>
            <a:r>
              <a:rPr lang="en" sz="1200">
                <a:latin typeface="Ubuntu"/>
                <a:ea typeface="Ubuntu"/>
                <a:cs typeface="Ubuntu"/>
                <a:sym typeface="Ubuntu"/>
              </a:rPr>
              <a:t> Amaia Salvador, Míriam Bellver, Víctor Campos, Manel Baradad, Ferran Marqués, Jordi Torres, Xavier Giró-i-Nieto, </a:t>
            </a:r>
            <a:r>
              <a:rPr lang="en" sz="1200" u="sng">
                <a:solidFill>
                  <a:schemeClr val="hlink"/>
                </a:solidFill>
                <a:latin typeface="Ubuntu"/>
                <a:ea typeface="Ubuntu"/>
                <a:cs typeface="Ubuntu"/>
                <a:sym typeface="Ubuntu"/>
                <a:hlinkClick r:id="rId3"/>
              </a:rPr>
              <a:t>“Recurrent Neural Networks for Semantic Instance Segmentation”</a:t>
            </a:r>
            <a:r>
              <a:rPr lang="en" sz="1200">
                <a:latin typeface="Ubuntu"/>
                <a:ea typeface="Ubuntu"/>
                <a:cs typeface="Ubuntu"/>
                <a:sym typeface="Ubuntu"/>
              </a:rPr>
              <a:t>. NIPS Women in Machine Learning 2017.</a:t>
            </a:r>
            <a:endParaRPr sz="1200">
              <a:latin typeface="Ubuntu"/>
              <a:ea typeface="Ubuntu"/>
              <a:cs typeface="Ubuntu"/>
              <a:sym typeface="Ubuntu"/>
            </a:endParaRPr>
          </a:p>
        </p:txBody>
      </p:sp>
      <p:pic>
        <p:nvPicPr>
          <p:cNvPr id="671" name="Google Shape;671;p84"/>
          <p:cNvPicPr preferRelativeResize="0"/>
          <p:nvPr/>
        </p:nvPicPr>
        <p:blipFill>
          <a:blip r:embed="rId4">
            <a:alphaModFix/>
          </a:blip>
          <a:stretch>
            <a:fillRect/>
          </a:stretch>
        </p:blipFill>
        <p:spPr>
          <a:xfrm>
            <a:off x="0" y="4623625"/>
            <a:ext cx="474299" cy="474299"/>
          </a:xfrm>
          <a:prstGeom prst="rect">
            <a:avLst/>
          </a:prstGeom>
          <a:noFill/>
          <a:ln>
            <a:noFill/>
          </a:ln>
        </p:spPr>
      </p:pic>
      <p:pic>
        <p:nvPicPr>
          <p:cNvPr id="672" name="Google Shape;672;p84"/>
          <p:cNvPicPr preferRelativeResize="0"/>
          <p:nvPr/>
        </p:nvPicPr>
        <p:blipFill>
          <a:blip r:embed="rId5">
            <a:alphaModFix/>
          </a:blip>
          <a:stretch>
            <a:fillRect/>
          </a:stretch>
        </p:blipFill>
        <p:spPr>
          <a:xfrm>
            <a:off x="511842" y="608375"/>
            <a:ext cx="7957558" cy="3786650"/>
          </a:xfrm>
          <a:prstGeom prst="rect">
            <a:avLst/>
          </a:prstGeom>
          <a:noFill/>
          <a:ln>
            <a:noFill/>
          </a:ln>
        </p:spPr>
      </p:pic>
      <p:sp>
        <p:nvSpPr>
          <p:cNvPr id="673" name="Google Shape;673;p84"/>
          <p:cNvSpPr txBox="1"/>
          <p:nvPr>
            <p:ph type="title"/>
          </p:nvPr>
        </p:nvSpPr>
        <p:spPr>
          <a:xfrm>
            <a:off x="83100" y="64025"/>
            <a:ext cx="900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Skip connections to intermediate layers</a:t>
            </a:r>
            <a:r>
              <a:rPr lang="en" sz="1400"/>
              <a:t> (image segmentation)</a:t>
            </a:r>
            <a:endParaRPr sz="1400">
              <a:solidFill>
                <a:srgbClr val="2980B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7" name="Shape 677"/>
        <p:cNvGrpSpPr/>
        <p:nvPr/>
      </p:nvGrpSpPr>
      <p:grpSpPr>
        <a:xfrm>
          <a:off x="0" y="0"/>
          <a:ext cx="0" cy="0"/>
          <a:chOff x="0" y="0"/>
          <a:chExt cx="0" cy="0"/>
        </a:xfrm>
      </p:grpSpPr>
      <p:sp>
        <p:nvSpPr>
          <p:cNvPr id="678" name="Google Shape;678;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9" name="Google Shape;679;p85"/>
          <p:cNvSpPr txBox="1"/>
          <p:nvPr>
            <p:ph type="title"/>
          </p:nvPr>
        </p:nvSpPr>
        <p:spPr>
          <a:xfrm>
            <a:off x="83100" y="64025"/>
            <a:ext cx="900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Skip connections to intermediate layers</a:t>
            </a:r>
            <a:r>
              <a:rPr lang="en" sz="1400"/>
              <a:t> (speech denoising)</a:t>
            </a:r>
            <a:endParaRPr sz="1400"/>
          </a:p>
          <a:p>
            <a:pPr indent="0" lvl="0" marL="0" rtl="0" algn="l">
              <a:spcBef>
                <a:spcPts val="0"/>
              </a:spcBef>
              <a:spcAft>
                <a:spcPts val="0"/>
              </a:spcAft>
              <a:buNone/>
            </a:pPr>
            <a:r>
              <a:t/>
            </a:r>
            <a:endParaRPr/>
          </a:p>
        </p:txBody>
      </p:sp>
      <p:sp>
        <p:nvSpPr>
          <p:cNvPr id="680" name="Google Shape;680;p85"/>
          <p:cNvSpPr txBox="1"/>
          <p:nvPr/>
        </p:nvSpPr>
        <p:spPr>
          <a:xfrm>
            <a:off x="551850" y="4616050"/>
            <a:ext cx="79428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Pascual, S., Bonafonte, A., &amp; Serrà, J. </a:t>
            </a:r>
            <a:r>
              <a:rPr lang="en" sz="1200" u="sng">
                <a:solidFill>
                  <a:schemeClr val="hlink"/>
                </a:solidFill>
                <a:latin typeface="Ubuntu"/>
                <a:ea typeface="Ubuntu"/>
                <a:cs typeface="Ubuntu"/>
                <a:sym typeface="Ubuntu"/>
                <a:hlinkClick r:id="rId3"/>
              </a:rPr>
              <a:t>“SEGAN: Speech Enhancement Generative Adversarial Network”</a:t>
            </a:r>
            <a:r>
              <a:rPr lang="en" sz="1200">
                <a:latin typeface="Ubuntu"/>
                <a:ea typeface="Ubuntu"/>
                <a:cs typeface="Ubuntu"/>
                <a:sym typeface="Ubuntu"/>
              </a:rPr>
              <a:t>. Interspeech 2017. </a:t>
            </a:r>
            <a:r>
              <a:rPr lang="en" sz="1200" u="sng">
                <a:solidFill>
                  <a:schemeClr val="hlink"/>
                </a:solidFill>
                <a:latin typeface="Ubuntu"/>
                <a:ea typeface="Ubuntu"/>
                <a:cs typeface="Ubuntu"/>
                <a:sym typeface="Ubuntu"/>
                <a:hlinkClick r:id="rId4"/>
              </a:rPr>
              <a:t>[code]</a:t>
            </a:r>
            <a:endParaRPr sz="1200">
              <a:latin typeface="Ubuntu"/>
              <a:ea typeface="Ubuntu"/>
              <a:cs typeface="Ubuntu"/>
              <a:sym typeface="Ubuntu"/>
            </a:endParaRPr>
          </a:p>
        </p:txBody>
      </p:sp>
      <p:pic>
        <p:nvPicPr>
          <p:cNvPr id="681" name="Google Shape;681;p85"/>
          <p:cNvPicPr preferRelativeResize="0"/>
          <p:nvPr/>
        </p:nvPicPr>
        <p:blipFill>
          <a:blip r:embed="rId5">
            <a:alphaModFix/>
          </a:blip>
          <a:stretch>
            <a:fillRect/>
          </a:stretch>
        </p:blipFill>
        <p:spPr>
          <a:xfrm>
            <a:off x="0" y="4623625"/>
            <a:ext cx="474299" cy="474299"/>
          </a:xfrm>
          <a:prstGeom prst="rect">
            <a:avLst/>
          </a:prstGeom>
          <a:noFill/>
          <a:ln>
            <a:noFill/>
          </a:ln>
        </p:spPr>
      </p:pic>
      <p:pic>
        <p:nvPicPr>
          <p:cNvPr id="682" name="Google Shape;682;p85"/>
          <p:cNvPicPr preferRelativeResize="0"/>
          <p:nvPr/>
        </p:nvPicPr>
        <p:blipFill>
          <a:blip r:embed="rId6">
            <a:alphaModFix/>
          </a:blip>
          <a:stretch>
            <a:fillRect/>
          </a:stretch>
        </p:blipFill>
        <p:spPr>
          <a:xfrm>
            <a:off x="407700" y="629250"/>
            <a:ext cx="3229974" cy="4044087"/>
          </a:xfrm>
          <a:prstGeom prst="rect">
            <a:avLst/>
          </a:prstGeom>
          <a:noFill/>
          <a:ln>
            <a:noFill/>
          </a:ln>
        </p:spPr>
      </p:pic>
      <p:pic>
        <p:nvPicPr>
          <p:cNvPr id="683" name="Google Shape;683;p85"/>
          <p:cNvPicPr preferRelativeResize="0"/>
          <p:nvPr/>
        </p:nvPicPr>
        <p:blipFill rotWithShape="1">
          <a:blip r:embed="rId7">
            <a:alphaModFix/>
          </a:blip>
          <a:srcRect b="7330" l="0" r="0" t="0"/>
          <a:stretch/>
        </p:blipFill>
        <p:spPr>
          <a:xfrm>
            <a:off x="4386400" y="626700"/>
            <a:ext cx="3975201" cy="4044076"/>
          </a:xfrm>
          <a:prstGeom prst="rect">
            <a:avLst/>
          </a:prstGeom>
          <a:noFill/>
          <a:ln>
            <a:noFill/>
          </a:ln>
        </p:spPr>
      </p:pic>
      <p:sp>
        <p:nvSpPr>
          <p:cNvPr id="684" name="Google Shape;684;p85"/>
          <p:cNvSpPr/>
          <p:nvPr/>
        </p:nvSpPr>
        <p:spPr>
          <a:xfrm rot="2503976">
            <a:off x="2485469" y="3027380"/>
            <a:ext cx="1522400" cy="623838"/>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5"/>
          <p:cNvSpPr/>
          <p:nvPr/>
        </p:nvSpPr>
        <p:spPr>
          <a:xfrm>
            <a:off x="4674575" y="3126150"/>
            <a:ext cx="1275600" cy="172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5"/>
          <p:cNvSpPr/>
          <p:nvPr/>
        </p:nvSpPr>
        <p:spPr>
          <a:xfrm>
            <a:off x="4720000" y="3541900"/>
            <a:ext cx="1275600" cy="3495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5"/>
          <p:cNvSpPr/>
          <p:nvPr/>
        </p:nvSpPr>
        <p:spPr>
          <a:xfrm>
            <a:off x="3711725" y="3233125"/>
            <a:ext cx="938175" cy="123450"/>
          </a:xfrm>
          <a:custGeom>
            <a:rect b="b" l="l" r="r" t="t"/>
            <a:pathLst>
              <a:path extrusionOk="0" h="4938" w="37527">
                <a:moveTo>
                  <a:pt x="0" y="4938"/>
                </a:moveTo>
                <a:cubicBezTo>
                  <a:pt x="2633" y="4664"/>
                  <a:pt x="9546" y="4115"/>
                  <a:pt x="15800" y="3292"/>
                </a:cubicBezTo>
                <a:cubicBezTo>
                  <a:pt x="22055" y="2469"/>
                  <a:pt x="33906" y="549"/>
                  <a:pt x="37527" y="0"/>
                </a:cubicBezTo>
              </a:path>
            </a:pathLst>
          </a:custGeom>
          <a:noFill/>
          <a:ln cap="flat" cmpd="sng" w="9525">
            <a:solidFill>
              <a:srgbClr val="9900FF"/>
            </a:solidFill>
            <a:prstDash val="solid"/>
            <a:round/>
            <a:headEnd len="med" w="med" type="none"/>
            <a:tailEnd len="med" w="med" type="stealth"/>
          </a:ln>
        </p:spPr>
      </p:sp>
      <p:sp>
        <p:nvSpPr>
          <p:cNvPr id="688" name="Google Shape;688;p85"/>
          <p:cNvSpPr/>
          <p:nvPr/>
        </p:nvSpPr>
        <p:spPr>
          <a:xfrm rot="-2700612">
            <a:off x="2580637" y="1686151"/>
            <a:ext cx="1191121" cy="393717"/>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5"/>
          <p:cNvSpPr/>
          <p:nvPr/>
        </p:nvSpPr>
        <p:spPr>
          <a:xfrm>
            <a:off x="3571800" y="1735350"/>
            <a:ext cx="1135700" cy="2016250"/>
          </a:xfrm>
          <a:custGeom>
            <a:rect b="b" l="l" r="r" t="t"/>
            <a:pathLst>
              <a:path extrusionOk="0" h="80650" w="45428">
                <a:moveTo>
                  <a:pt x="0" y="0"/>
                </a:moveTo>
                <a:cubicBezTo>
                  <a:pt x="2853" y="2853"/>
                  <a:pt x="13387" y="10753"/>
                  <a:pt x="17118" y="17117"/>
                </a:cubicBezTo>
                <a:cubicBezTo>
                  <a:pt x="20849" y="23481"/>
                  <a:pt x="21343" y="31053"/>
                  <a:pt x="22385" y="38185"/>
                </a:cubicBezTo>
                <a:cubicBezTo>
                  <a:pt x="23427" y="45317"/>
                  <a:pt x="21726" y="53657"/>
                  <a:pt x="23372" y="59911"/>
                </a:cubicBezTo>
                <a:cubicBezTo>
                  <a:pt x="25018" y="66166"/>
                  <a:pt x="28584" y="72256"/>
                  <a:pt x="32260" y="75712"/>
                </a:cubicBezTo>
                <a:cubicBezTo>
                  <a:pt x="35936" y="79169"/>
                  <a:pt x="43233" y="79827"/>
                  <a:pt x="45428" y="80650"/>
                </a:cubicBezTo>
              </a:path>
            </a:pathLst>
          </a:custGeom>
          <a:noFill/>
          <a:ln cap="flat" cmpd="sng" w="9525">
            <a:solidFill>
              <a:srgbClr val="9900FF"/>
            </a:solidFill>
            <a:prstDash val="solid"/>
            <a:round/>
            <a:headEnd len="med" w="med" type="none"/>
            <a:tailEnd len="med" w="med" type="stealth"/>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6"/>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 Blocks</a:t>
            </a:r>
            <a:endParaRPr>
              <a:solidFill>
                <a:srgbClr val="2980B9"/>
              </a:solidFill>
            </a:endParaRPr>
          </a:p>
        </p:txBody>
      </p:sp>
      <p:pic>
        <p:nvPicPr>
          <p:cNvPr descr="Captura de pantalla 2017-01-25 a les 8.01.15.png" id="695" name="Google Shape;695;p86"/>
          <p:cNvPicPr preferRelativeResize="0"/>
          <p:nvPr/>
        </p:nvPicPr>
        <p:blipFill>
          <a:blip r:embed="rId3">
            <a:alphaModFix/>
          </a:blip>
          <a:stretch>
            <a:fillRect/>
          </a:stretch>
        </p:blipFill>
        <p:spPr>
          <a:xfrm>
            <a:off x="1983950" y="1288200"/>
            <a:ext cx="4802650" cy="3339000"/>
          </a:xfrm>
          <a:prstGeom prst="rect">
            <a:avLst/>
          </a:prstGeom>
          <a:noFill/>
          <a:ln>
            <a:noFill/>
          </a:ln>
        </p:spPr>
      </p:pic>
      <p:sp>
        <p:nvSpPr>
          <p:cNvPr id="696" name="Google Shape;696;p86"/>
          <p:cNvSpPr txBox="1"/>
          <p:nvPr/>
        </p:nvSpPr>
        <p:spPr>
          <a:xfrm>
            <a:off x="166025" y="595825"/>
            <a:ext cx="8756700" cy="8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The input of each layer consists of the feature maps of all earlier layer, and its output is passed to each subsequent layer.</a:t>
            </a:r>
            <a:endParaRPr sz="1800">
              <a:latin typeface="Ubuntu"/>
              <a:ea typeface="Ubuntu"/>
              <a:cs typeface="Ubuntu"/>
              <a:sym typeface="Ubuntu"/>
            </a:endParaRPr>
          </a:p>
        </p:txBody>
      </p:sp>
      <p:sp>
        <p:nvSpPr>
          <p:cNvPr id="697" name="Google Shape;697;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98" name="Google Shape;698;p86"/>
          <p:cNvSpPr txBox="1"/>
          <p:nvPr/>
        </p:nvSpPr>
        <p:spPr>
          <a:xfrm>
            <a:off x="0" y="4670825"/>
            <a:ext cx="85206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#DenseNet</a:t>
            </a:r>
            <a:r>
              <a:rPr lang="en" sz="1200">
                <a:solidFill>
                  <a:srgbClr val="222222"/>
                </a:solidFill>
                <a:highlight>
                  <a:srgbClr val="FFFFFF"/>
                </a:highlight>
                <a:latin typeface="Ubuntu"/>
                <a:ea typeface="Ubuntu"/>
                <a:cs typeface="Ubuntu"/>
                <a:sym typeface="Ubuntu"/>
              </a:rPr>
              <a:t> Huang, Gao, Zhuang Liu, Kilian Q. Weinberger, and Laurens van der Maaten.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"Densely connected convolutional networks."</a:t>
            </a:r>
            <a:r>
              <a:rPr lang="en" sz="1200">
                <a:solidFill>
                  <a:srgbClr val="222222"/>
                </a:solidFill>
                <a:highlight>
                  <a:srgbClr val="FFFFFF"/>
                </a:highlight>
                <a:latin typeface="Ubuntu"/>
                <a:ea typeface="Ubuntu"/>
                <a:cs typeface="Ubuntu"/>
                <a:sym typeface="Ubuntu"/>
              </a:rPr>
              <a:t> CVPR 2017. </a:t>
            </a:r>
            <a:r>
              <a:rPr lang="en" sz="1200" u="sng">
                <a:solidFill>
                  <a:srgbClr val="1155CC"/>
                </a:solidFill>
                <a:highlight>
                  <a:srgbClr val="FFFFFF"/>
                </a:highlight>
                <a:latin typeface="Ubuntu"/>
                <a:ea typeface="Ubuntu"/>
                <a:cs typeface="Ubuntu"/>
                <a:sym typeface="Ubuntu"/>
                <a:hlinkClick r:id="rId5">
                  <a:extLst>
                    <a:ext uri="{A12FA001-AC4F-418D-AE19-62706E023703}">
                      <ahyp:hlinkClr val="tx"/>
                    </a:ext>
                  </a:extLst>
                </a:hlinkClick>
              </a:rPr>
              <a:t>[code]</a:t>
            </a:r>
            <a:endParaRPr sz="1200">
              <a:latin typeface="Ubuntu"/>
              <a:ea typeface="Ubuntu"/>
              <a:cs typeface="Ubuntu"/>
              <a:sym typeface="Ubuntu"/>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2" name="Shape 702"/>
        <p:cNvGrpSpPr/>
        <p:nvPr/>
      </p:nvGrpSpPr>
      <p:grpSpPr>
        <a:xfrm>
          <a:off x="0" y="0"/>
          <a:ext cx="0" cy="0"/>
          <a:chOff x="0" y="0"/>
          <a:chExt cx="0" cy="0"/>
        </a:xfrm>
      </p:grpSpPr>
      <p:sp>
        <p:nvSpPr>
          <p:cNvPr id="703" name="Google Shape;703;p87"/>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 Blocks</a:t>
            </a:r>
            <a:endParaRPr>
              <a:solidFill>
                <a:srgbClr val="2980B9"/>
              </a:solidFill>
            </a:endParaRPr>
          </a:p>
        </p:txBody>
      </p:sp>
      <p:pic>
        <p:nvPicPr>
          <p:cNvPr descr="Captura de pantalla 2017-01-25 a les 8.01.15.png" id="704" name="Google Shape;704;p87"/>
          <p:cNvPicPr preferRelativeResize="0"/>
          <p:nvPr/>
        </p:nvPicPr>
        <p:blipFill>
          <a:blip r:embed="rId3">
            <a:alphaModFix/>
          </a:blip>
          <a:stretch>
            <a:fillRect/>
          </a:stretch>
        </p:blipFill>
        <p:spPr>
          <a:xfrm>
            <a:off x="4349475" y="1567925"/>
            <a:ext cx="4105202" cy="2854101"/>
          </a:xfrm>
          <a:prstGeom prst="rect">
            <a:avLst/>
          </a:prstGeom>
          <a:noFill/>
          <a:ln>
            <a:noFill/>
          </a:ln>
        </p:spPr>
      </p:pic>
      <p:sp>
        <p:nvSpPr>
          <p:cNvPr id="705" name="Google Shape;705;p87"/>
          <p:cNvSpPr txBox="1"/>
          <p:nvPr/>
        </p:nvSpPr>
        <p:spPr>
          <a:xfrm>
            <a:off x="166025" y="595825"/>
            <a:ext cx="8756700" cy="8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Ubuntu"/>
                <a:ea typeface="Ubuntu"/>
                <a:cs typeface="Ubuntu"/>
                <a:sym typeface="Ubuntu"/>
              </a:rPr>
              <a:t>Growth rate (k):</a:t>
            </a:r>
            <a:r>
              <a:rPr lang="en" sz="1800">
                <a:latin typeface="Ubuntu"/>
                <a:ea typeface="Ubuntu"/>
                <a:cs typeface="Ubuntu"/>
                <a:sym typeface="Ubuntu"/>
              </a:rPr>
              <a:t> If each function H</a:t>
            </a:r>
            <a:r>
              <a:rPr baseline="-25000" lang="en" sz="1800">
                <a:latin typeface="Ubuntu"/>
                <a:ea typeface="Ubuntu"/>
                <a:cs typeface="Ubuntu"/>
                <a:sym typeface="Ubuntu"/>
              </a:rPr>
              <a:t>l</a:t>
            </a:r>
            <a:r>
              <a:rPr lang="en" sz="1800">
                <a:latin typeface="Ubuntu"/>
                <a:ea typeface="Ubuntu"/>
                <a:cs typeface="Ubuntu"/>
                <a:sym typeface="Ubuntu"/>
              </a:rPr>
              <a:t> produces k feature maps, it follows that the l</a:t>
            </a:r>
            <a:r>
              <a:rPr baseline="30000" lang="en" sz="1800">
                <a:latin typeface="Ubuntu"/>
                <a:ea typeface="Ubuntu"/>
                <a:cs typeface="Ubuntu"/>
                <a:sym typeface="Ubuntu"/>
              </a:rPr>
              <a:t>th</a:t>
            </a:r>
            <a:r>
              <a:rPr lang="en" sz="1800">
                <a:latin typeface="Ubuntu"/>
                <a:ea typeface="Ubuntu"/>
                <a:cs typeface="Ubuntu"/>
                <a:sym typeface="Ubuntu"/>
              </a:rPr>
              <a:t> layer has k</a:t>
            </a:r>
            <a:r>
              <a:rPr baseline="-25000" lang="en" sz="1800">
                <a:latin typeface="Ubuntu"/>
                <a:ea typeface="Ubuntu"/>
                <a:cs typeface="Ubuntu"/>
                <a:sym typeface="Ubuntu"/>
              </a:rPr>
              <a:t>0</a:t>
            </a:r>
            <a:r>
              <a:rPr lang="en" sz="1800">
                <a:latin typeface="Ubuntu"/>
                <a:ea typeface="Ubuntu"/>
                <a:cs typeface="Ubuntu"/>
                <a:sym typeface="Ubuntu"/>
              </a:rPr>
              <a:t> + k ×(l−1) input feature-maps, where k</a:t>
            </a:r>
            <a:r>
              <a:rPr baseline="-25000" lang="en" sz="1800">
                <a:latin typeface="Ubuntu"/>
                <a:ea typeface="Ubuntu"/>
                <a:cs typeface="Ubuntu"/>
                <a:sym typeface="Ubuntu"/>
              </a:rPr>
              <a:t>0</a:t>
            </a:r>
            <a:r>
              <a:rPr lang="en" sz="1800">
                <a:latin typeface="Ubuntu"/>
                <a:ea typeface="Ubuntu"/>
                <a:cs typeface="Ubuntu"/>
                <a:sym typeface="Ubuntu"/>
              </a:rPr>
              <a:t> is the number of channels in the input layer. </a:t>
            </a:r>
            <a:endParaRPr sz="1800">
              <a:latin typeface="Ubuntu"/>
              <a:ea typeface="Ubuntu"/>
              <a:cs typeface="Ubuntu"/>
              <a:sym typeface="Ubuntu"/>
            </a:endParaRPr>
          </a:p>
          <a:p>
            <a:pPr indent="0" lvl="0" marL="0" rtl="0" algn="l">
              <a:spcBef>
                <a:spcPts val="0"/>
              </a:spcBef>
              <a:spcAft>
                <a:spcPts val="0"/>
              </a:spcAft>
              <a:buNone/>
            </a:pPr>
            <a:r>
              <a:t/>
            </a:r>
            <a:endParaRPr sz="1800">
              <a:latin typeface="Ubuntu"/>
              <a:ea typeface="Ubuntu"/>
              <a:cs typeface="Ubuntu"/>
              <a:sym typeface="Ubuntu"/>
            </a:endParaRPr>
          </a:p>
        </p:txBody>
      </p:sp>
      <p:sp>
        <p:nvSpPr>
          <p:cNvPr id="706" name="Google Shape;706;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aphicFrame>
        <p:nvGraphicFramePr>
          <p:cNvPr id="707" name="Google Shape;707;p87"/>
          <p:cNvGraphicFramePr/>
          <p:nvPr/>
        </p:nvGraphicFramePr>
        <p:xfrm>
          <a:off x="547600" y="1855875"/>
          <a:ext cx="3000000" cy="3000000"/>
        </p:xfrm>
        <a:graphic>
          <a:graphicData uri="http://schemas.openxmlformats.org/drawingml/2006/table">
            <a:tbl>
              <a:tblPr>
                <a:noFill/>
                <a:tableStyleId>{753928A8-16E5-485A-957B-0DFD04307888}</a:tableStyleId>
              </a:tblPr>
              <a:tblGrid>
                <a:gridCol w="1086425"/>
                <a:gridCol w="1298675"/>
                <a:gridCol w="874175"/>
              </a:tblGrid>
              <a:tr h="381000">
                <a:tc>
                  <a:txBody>
                    <a:bodyPr/>
                    <a:lstStyle/>
                    <a:p>
                      <a:pPr indent="0" lvl="0" marL="0" rtl="0" algn="ctr">
                        <a:spcBef>
                          <a:spcPts val="0"/>
                        </a:spcBef>
                        <a:spcAft>
                          <a:spcPts val="0"/>
                        </a:spcAft>
                        <a:buNone/>
                      </a:pPr>
                      <a:r>
                        <a:rPr lang="en">
                          <a:latin typeface="Ubuntu"/>
                          <a:ea typeface="Ubuntu"/>
                          <a:cs typeface="Ubuntu"/>
                          <a:sym typeface="Ubuntu"/>
                        </a:rPr>
                        <a:t>Layer </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(l)</a:t>
                      </a:r>
                      <a:endParaRPr>
                        <a:latin typeface="Ubuntu"/>
                        <a:ea typeface="Ubuntu"/>
                        <a:cs typeface="Ubuntu"/>
                        <a:sym typeface="Ubuntu"/>
                      </a:endParaRPr>
                    </a:p>
                  </a:txBody>
                  <a:tcPr marT="91425" marB="91425" marR="91425" marL="91425">
                    <a:solidFill>
                      <a:srgbClr val="D9D9D9"/>
                    </a:solidFill>
                  </a:tcPr>
                </a:tc>
                <a:tc>
                  <a:txBody>
                    <a:bodyPr/>
                    <a:lstStyle/>
                    <a:p>
                      <a:pPr indent="0" lvl="0" marL="0" rtl="0" algn="ctr">
                        <a:spcBef>
                          <a:spcPts val="0"/>
                        </a:spcBef>
                        <a:spcAft>
                          <a:spcPts val="0"/>
                        </a:spcAft>
                        <a:buNone/>
                      </a:pPr>
                      <a:r>
                        <a:rPr lang="en">
                          <a:latin typeface="Ubuntu"/>
                          <a:ea typeface="Ubuntu"/>
                          <a:cs typeface="Ubuntu"/>
                          <a:sym typeface="Ubuntu"/>
                        </a:rPr>
                        <a:t>Growth rate (k)</a:t>
                      </a:r>
                      <a:endParaRPr>
                        <a:latin typeface="Ubuntu"/>
                        <a:ea typeface="Ubuntu"/>
                        <a:cs typeface="Ubuntu"/>
                        <a:sym typeface="Ubuntu"/>
                      </a:endParaRPr>
                    </a:p>
                  </a:txBody>
                  <a:tcPr marT="91425" marB="91425" marR="91425" marL="91425">
                    <a:solidFill>
                      <a:srgbClr val="D9D9D9"/>
                    </a:solidFill>
                  </a:tcPr>
                </a:tc>
                <a:tc>
                  <a:txBody>
                    <a:bodyPr/>
                    <a:lstStyle/>
                    <a:p>
                      <a:pPr indent="0" lvl="0" marL="0" rtl="0" algn="ctr">
                        <a:spcBef>
                          <a:spcPts val="0"/>
                        </a:spcBef>
                        <a:spcAft>
                          <a:spcPts val="0"/>
                        </a:spcAft>
                        <a:buNone/>
                      </a:pPr>
                      <a:r>
                        <a:rPr lang="en">
                          <a:latin typeface="Ubuntu"/>
                          <a:ea typeface="Ubuntu"/>
                          <a:cs typeface="Ubuntu"/>
                          <a:sym typeface="Ubuntu"/>
                        </a:rPr>
                        <a:t># input f. maps</a:t>
                      </a:r>
                      <a:endParaRPr>
                        <a:latin typeface="Ubuntu"/>
                        <a:ea typeface="Ubuntu"/>
                        <a:cs typeface="Ubuntu"/>
                        <a:sym typeface="Ubuntu"/>
                      </a:endParaRPr>
                    </a:p>
                  </a:txBody>
                  <a:tcPr marT="91425" marB="91425" marR="91425" marL="91425">
                    <a:solidFill>
                      <a:srgbClr val="D9D9D9"/>
                    </a:solidFill>
                  </a:tcPr>
                </a:tc>
              </a:tr>
              <a:tr h="381000">
                <a:tc>
                  <a:txBody>
                    <a:bodyPr/>
                    <a:lstStyle/>
                    <a:p>
                      <a:pPr indent="0" lvl="0" marL="0" rtl="0" algn="ctr">
                        <a:spcBef>
                          <a:spcPts val="0"/>
                        </a:spcBef>
                        <a:spcAft>
                          <a:spcPts val="0"/>
                        </a:spcAft>
                        <a:buNone/>
                      </a:pPr>
                      <a:r>
                        <a:rPr lang="en">
                          <a:latin typeface="Ubuntu"/>
                          <a:ea typeface="Ubuntu"/>
                          <a:cs typeface="Ubuntu"/>
                          <a:sym typeface="Ubuntu"/>
                        </a:rPr>
                        <a:t>0</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k</a:t>
                      </a:r>
                      <a:r>
                        <a:rPr baseline="-25000" lang="en">
                          <a:latin typeface="Ubuntu"/>
                          <a:ea typeface="Ubuntu"/>
                          <a:cs typeface="Ubuntu"/>
                          <a:sym typeface="Ubuntu"/>
                        </a:rPr>
                        <a:t>0</a:t>
                      </a:r>
                      <a:r>
                        <a:rPr lang="en">
                          <a:latin typeface="Ubuntu"/>
                          <a:ea typeface="Ubuntu"/>
                          <a:cs typeface="Ubuntu"/>
                          <a:sym typeface="Ubuntu"/>
                        </a:rPr>
                        <a:t>=6</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a:t>
                      </a:r>
                      <a:endParaRPr>
                        <a:latin typeface="Ubuntu"/>
                        <a:ea typeface="Ubuntu"/>
                        <a:cs typeface="Ubuntu"/>
                        <a:sym typeface="Ubuntu"/>
                      </a:endParaRPr>
                    </a:p>
                  </a:txBody>
                  <a:tcPr marT="91425" marB="91425" marR="91425" marL="91425"/>
                </a:tc>
              </a:tr>
              <a:tr h="396200">
                <a:tc>
                  <a:txBody>
                    <a:bodyPr/>
                    <a:lstStyle/>
                    <a:p>
                      <a:pPr indent="0" lvl="0" marL="0" rtl="0" algn="ctr">
                        <a:spcBef>
                          <a:spcPts val="0"/>
                        </a:spcBef>
                        <a:spcAft>
                          <a:spcPts val="0"/>
                        </a:spcAft>
                        <a:buNone/>
                      </a:pPr>
                      <a:r>
                        <a:rPr lang="en">
                          <a:latin typeface="Ubuntu"/>
                          <a:ea typeface="Ubuntu"/>
                          <a:cs typeface="Ubuntu"/>
                          <a:sym typeface="Ubuntu"/>
                        </a:rPr>
                        <a:t>1</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4</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6</a:t>
                      </a:r>
                      <a:endParaRPr>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2</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4</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10</a:t>
                      </a:r>
                      <a:endParaRPr>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3</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4</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14</a:t>
                      </a:r>
                      <a:endParaRPr>
                        <a:latin typeface="Ubuntu"/>
                        <a:ea typeface="Ubuntu"/>
                        <a:cs typeface="Ubuntu"/>
                        <a:sym typeface="Ubuntu"/>
                      </a:endParaRPr>
                    </a:p>
                  </a:txBody>
                  <a:tcPr marT="91425" marB="91425" marR="91425" marL="91425"/>
                </a:tc>
              </a:tr>
              <a:tr h="381000">
                <a:tc>
                  <a:txBody>
                    <a:bodyPr/>
                    <a:lstStyle/>
                    <a:p>
                      <a:pPr indent="0" lvl="0" marL="0" rtl="0" algn="ctr">
                        <a:spcBef>
                          <a:spcPts val="0"/>
                        </a:spcBef>
                        <a:spcAft>
                          <a:spcPts val="0"/>
                        </a:spcAft>
                        <a:buNone/>
                      </a:pPr>
                      <a:r>
                        <a:rPr lang="en">
                          <a:latin typeface="Ubuntu"/>
                          <a:ea typeface="Ubuntu"/>
                          <a:cs typeface="Ubuntu"/>
                          <a:sym typeface="Ubuntu"/>
                        </a:rPr>
                        <a:t>4</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4</a:t>
                      </a:r>
                      <a:endParaRPr>
                        <a:latin typeface="Ubuntu"/>
                        <a:ea typeface="Ubuntu"/>
                        <a:cs typeface="Ubuntu"/>
                        <a:sym typeface="Ubuntu"/>
                      </a:endParaRPr>
                    </a:p>
                  </a:txBody>
                  <a:tcPr marT="91425" marB="91425" marR="91425" marL="91425"/>
                </a:tc>
                <a:tc>
                  <a:txBody>
                    <a:bodyPr/>
                    <a:lstStyle/>
                    <a:p>
                      <a:pPr indent="0" lvl="0" marL="0" rtl="0" algn="ctr">
                        <a:spcBef>
                          <a:spcPts val="0"/>
                        </a:spcBef>
                        <a:spcAft>
                          <a:spcPts val="0"/>
                        </a:spcAft>
                        <a:buNone/>
                      </a:pPr>
                      <a:r>
                        <a:rPr lang="en">
                          <a:latin typeface="Ubuntu"/>
                          <a:ea typeface="Ubuntu"/>
                          <a:cs typeface="Ubuntu"/>
                          <a:sym typeface="Ubuntu"/>
                        </a:rPr>
                        <a:t>18</a:t>
                      </a:r>
                      <a:endParaRPr>
                        <a:latin typeface="Ubuntu"/>
                        <a:ea typeface="Ubuntu"/>
                        <a:cs typeface="Ubuntu"/>
                        <a:sym typeface="Ubuntu"/>
                      </a:endParaRPr>
                    </a:p>
                  </a:txBody>
                  <a:tcPr marT="91425" marB="91425" marR="91425" marL="91425"/>
                </a:tc>
              </a:tr>
            </a:tbl>
          </a:graphicData>
        </a:graphic>
      </p:graphicFrame>
      <p:sp>
        <p:nvSpPr>
          <p:cNvPr id="708" name="Google Shape;708;p87"/>
          <p:cNvSpPr txBox="1"/>
          <p:nvPr/>
        </p:nvSpPr>
        <p:spPr>
          <a:xfrm>
            <a:off x="0" y="4670825"/>
            <a:ext cx="85206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#DenseNet</a:t>
            </a:r>
            <a:r>
              <a:rPr lang="en" sz="1200">
                <a:solidFill>
                  <a:srgbClr val="222222"/>
                </a:solidFill>
                <a:highlight>
                  <a:srgbClr val="FFFFFF"/>
                </a:highlight>
                <a:latin typeface="Ubuntu"/>
                <a:ea typeface="Ubuntu"/>
                <a:cs typeface="Ubuntu"/>
                <a:sym typeface="Ubuntu"/>
              </a:rPr>
              <a:t> Huang, Gao, Zhuang Liu, Kilian Q. Weinberger, and Laurens van der Maaten.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"Densely connected convolutional networks."</a:t>
            </a:r>
            <a:r>
              <a:rPr lang="en" sz="1200">
                <a:solidFill>
                  <a:srgbClr val="222222"/>
                </a:solidFill>
                <a:highlight>
                  <a:srgbClr val="FFFFFF"/>
                </a:highlight>
                <a:latin typeface="Ubuntu"/>
                <a:ea typeface="Ubuntu"/>
                <a:cs typeface="Ubuntu"/>
                <a:sym typeface="Ubuntu"/>
              </a:rPr>
              <a:t> CVPR 2017. </a:t>
            </a:r>
            <a:r>
              <a:rPr lang="en" sz="1200" u="sng">
                <a:solidFill>
                  <a:srgbClr val="1155CC"/>
                </a:solidFill>
                <a:highlight>
                  <a:srgbClr val="FFFFFF"/>
                </a:highlight>
                <a:latin typeface="Ubuntu"/>
                <a:ea typeface="Ubuntu"/>
                <a:cs typeface="Ubuntu"/>
                <a:sym typeface="Ubuntu"/>
                <a:hlinkClick r:id="rId5">
                  <a:extLst>
                    <a:ext uri="{A12FA001-AC4F-418D-AE19-62706E023703}">
                      <ahyp:hlinkClr val="tx"/>
                    </a:ext>
                  </a:extLst>
                </a:hlinkClick>
              </a:rPr>
              <a:t>[code]</a:t>
            </a:r>
            <a:endParaRPr sz="1200">
              <a:latin typeface="Ubuntu"/>
              <a:ea typeface="Ubuntu"/>
              <a:cs typeface="Ubuntu"/>
              <a:sym typeface="Ubuntu"/>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2" name="Shape 712"/>
        <p:cNvGrpSpPr/>
        <p:nvPr/>
      </p:nvGrpSpPr>
      <p:grpSpPr>
        <a:xfrm>
          <a:off x="0" y="0"/>
          <a:ext cx="0" cy="0"/>
          <a:chOff x="0" y="0"/>
          <a:chExt cx="0" cy="0"/>
        </a:xfrm>
      </p:grpSpPr>
      <p:sp>
        <p:nvSpPr>
          <p:cNvPr id="713" name="Google Shape;713;p88"/>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 Blocks</a:t>
            </a:r>
            <a:endParaRPr>
              <a:solidFill>
                <a:srgbClr val="2980B9"/>
              </a:solidFill>
            </a:endParaRPr>
          </a:p>
        </p:txBody>
      </p:sp>
      <p:pic>
        <p:nvPicPr>
          <p:cNvPr descr="Captura de pantalla 2017-01-25 a les 8.03.42.png" id="714" name="Google Shape;714;p88"/>
          <p:cNvPicPr preferRelativeResize="0"/>
          <p:nvPr/>
        </p:nvPicPr>
        <p:blipFill>
          <a:blip r:embed="rId3">
            <a:alphaModFix/>
          </a:blip>
          <a:stretch>
            <a:fillRect/>
          </a:stretch>
        </p:blipFill>
        <p:spPr>
          <a:xfrm>
            <a:off x="152400" y="2090001"/>
            <a:ext cx="8839198" cy="1266031"/>
          </a:xfrm>
          <a:prstGeom prst="rect">
            <a:avLst/>
          </a:prstGeom>
          <a:noFill/>
          <a:ln>
            <a:noFill/>
          </a:ln>
        </p:spPr>
      </p:pic>
      <p:sp>
        <p:nvSpPr>
          <p:cNvPr id="715" name="Google Shape;715;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16" name="Google Shape;716;p88"/>
          <p:cNvSpPr txBox="1"/>
          <p:nvPr/>
        </p:nvSpPr>
        <p:spPr>
          <a:xfrm>
            <a:off x="166025" y="824425"/>
            <a:ext cx="8756700" cy="8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DenseNet is divided into multiple densely connected dense blocks </a:t>
            </a:r>
            <a:r>
              <a:rPr lang="en" sz="1800">
                <a:solidFill>
                  <a:schemeClr val="dk1"/>
                </a:solidFill>
                <a:latin typeface="Ubuntu"/>
                <a:ea typeface="Ubuntu"/>
                <a:cs typeface="Ubuntu"/>
                <a:sym typeface="Ubuntu"/>
              </a:rPr>
              <a:t>to facilitate spatial </a:t>
            </a:r>
            <a:r>
              <a:rPr b="1" lang="en" sz="1800">
                <a:solidFill>
                  <a:schemeClr val="dk1"/>
                </a:solidFill>
                <a:latin typeface="Ubuntu"/>
                <a:ea typeface="Ubuntu"/>
                <a:cs typeface="Ubuntu"/>
                <a:sym typeface="Ubuntu"/>
              </a:rPr>
              <a:t>pooling</a:t>
            </a:r>
            <a:r>
              <a:rPr lang="en" sz="1800">
                <a:solidFill>
                  <a:schemeClr val="dk1"/>
                </a:solidFill>
                <a:latin typeface="Ubuntu"/>
                <a:ea typeface="Ubuntu"/>
                <a:cs typeface="Ubuntu"/>
                <a:sym typeface="Ubuntu"/>
              </a:rPr>
              <a:t>. </a:t>
            </a:r>
            <a:endParaRPr sz="1800">
              <a:latin typeface="Ubuntu"/>
              <a:ea typeface="Ubuntu"/>
              <a:cs typeface="Ubuntu"/>
              <a:sym typeface="Ubuntu"/>
            </a:endParaRPr>
          </a:p>
        </p:txBody>
      </p:sp>
      <p:sp>
        <p:nvSpPr>
          <p:cNvPr id="717" name="Google Shape;717;p88"/>
          <p:cNvSpPr txBox="1"/>
          <p:nvPr/>
        </p:nvSpPr>
        <p:spPr>
          <a:xfrm>
            <a:off x="0" y="4670825"/>
            <a:ext cx="85206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#DenseNet</a:t>
            </a:r>
            <a:r>
              <a:rPr lang="en" sz="1200">
                <a:solidFill>
                  <a:srgbClr val="222222"/>
                </a:solidFill>
                <a:highlight>
                  <a:srgbClr val="FFFFFF"/>
                </a:highlight>
                <a:latin typeface="Ubuntu"/>
                <a:ea typeface="Ubuntu"/>
                <a:cs typeface="Ubuntu"/>
                <a:sym typeface="Ubuntu"/>
              </a:rPr>
              <a:t> Huang, Gao, Zhuang Liu, Kilian Q. Weinberger, and Laurens van der Maaten.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"Densely connected convolutional networks."</a:t>
            </a:r>
            <a:r>
              <a:rPr lang="en" sz="1200">
                <a:solidFill>
                  <a:srgbClr val="222222"/>
                </a:solidFill>
                <a:highlight>
                  <a:srgbClr val="FFFFFF"/>
                </a:highlight>
                <a:latin typeface="Ubuntu"/>
                <a:ea typeface="Ubuntu"/>
                <a:cs typeface="Ubuntu"/>
                <a:sym typeface="Ubuntu"/>
              </a:rPr>
              <a:t> CVPR 2017. </a:t>
            </a:r>
            <a:r>
              <a:rPr lang="en" sz="1200" u="sng">
                <a:solidFill>
                  <a:srgbClr val="1155CC"/>
                </a:solidFill>
                <a:highlight>
                  <a:srgbClr val="FFFFFF"/>
                </a:highlight>
                <a:latin typeface="Ubuntu"/>
                <a:ea typeface="Ubuntu"/>
                <a:cs typeface="Ubuntu"/>
                <a:sym typeface="Ubuntu"/>
                <a:hlinkClick r:id="rId5">
                  <a:extLst>
                    <a:ext uri="{A12FA001-AC4F-418D-AE19-62706E023703}">
                      <ahyp:hlinkClr val="tx"/>
                    </a:ext>
                  </a:extLst>
                </a:hlinkClick>
              </a:rPr>
              <a:t>[code]</a:t>
            </a:r>
            <a:endParaRPr sz="1200">
              <a:latin typeface="Ubuntu"/>
              <a:ea typeface="Ubuntu"/>
              <a:cs typeface="Ubuntu"/>
              <a:sym typeface="Ubuntu"/>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1" name="Shape 721"/>
        <p:cNvGrpSpPr/>
        <p:nvPr/>
      </p:nvGrpSpPr>
      <p:grpSpPr>
        <a:xfrm>
          <a:off x="0" y="0"/>
          <a:ext cx="0" cy="0"/>
          <a:chOff x="0" y="0"/>
          <a:chExt cx="0" cy="0"/>
        </a:xfrm>
      </p:grpSpPr>
      <p:sp>
        <p:nvSpPr>
          <p:cNvPr id="722" name="Google Shape;722;p89"/>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a:t>
            </a:r>
            <a:endParaRPr>
              <a:solidFill>
                <a:srgbClr val="2980B9"/>
              </a:solidFill>
            </a:endParaRPr>
          </a:p>
        </p:txBody>
      </p:sp>
      <p:sp>
        <p:nvSpPr>
          <p:cNvPr id="723" name="Google Shape;723;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24" name="Google Shape;724;p89"/>
          <p:cNvSpPr txBox="1"/>
          <p:nvPr/>
        </p:nvSpPr>
        <p:spPr>
          <a:xfrm>
            <a:off x="0" y="4670825"/>
            <a:ext cx="85206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#DenseNet</a:t>
            </a:r>
            <a:r>
              <a:rPr lang="en" sz="1200">
                <a:solidFill>
                  <a:srgbClr val="222222"/>
                </a:solidFill>
                <a:highlight>
                  <a:srgbClr val="FFFFFF"/>
                </a:highlight>
                <a:latin typeface="Ubuntu"/>
                <a:ea typeface="Ubuntu"/>
                <a:cs typeface="Ubuntu"/>
                <a:sym typeface="Ubuntu"/>
              </a:rPr>
              <a:t> Huang, Gao, Zhuang Liu, Kilian Q. Weinberger, and Laurens van der Maaten. </a:t>
            </a:r>
            <a:r>
              <a:rPr lang="en" sz="1200"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"Densely connected convolutional networks."</a:t>
            </a:r>
            <a:r>
              <a:rPr lang="en" sz="1200">
                <a:solidFill>
                  <a:srgbClr val="222222"/>
                </a:solidFill>
                <a:highlight>
                  <a:srgbClr val="FFFFFF"/>
                </a:highlight>
                <a:latin typeface="Ubuntu"/>
                <a:ea typeface="Ubuntu"/>
                <a:cs typeface="Ubuntu"/>
                <a:sym typeface="Ubuntu"/>
              </a:rPr>
              <a:t> CVPR 2017.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[code]</a:t>
            </a:r>
            <a:endParaRPr sz="1200">
              <a:latin typeface="Ubuntu"/>
              <a:ea typeface="Ubuntu"/>
              <a:cs typeface="Ubuntu"/>
              <a:sym typeface="Ubuntu"/>
            </a:endParaRPr>
          </a:p>
        </p:txBody>
      </p:sp>
      <p:pic>
        <p:nvPicPr>
          <p:cNvPr id="725" name="Google Shape;725;p89"/>
          <p:cNvPicPr preferRelativeResize="0"/>
          <p:nvPr/>
        </p:nvPicPr>
        <p:blipFill>
          <a:blip r:embed="rId5">
            <a:alphaModFix/>
          </a:blip>
          <a:stretch>
            <a:fillRect/>
          </a:stretch>
        </p:blipFill>
        <p:spPr>
          <a:xfrm>
            <a:off x="322175" y="792925"/>
            <a:ext cx="8121366" cy="372169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9" name="Shape 729"/>
        <p:cNvGrpSpPr/>
        <p:nvPr/>
      </p:nvGrpSpPr>
      <p:grpSpPr>
        <a:xfrm>
          <a:off x="0" y="0"/>
          <a:ext cx="0" cy="0"/>
          <a:chOff x="0" y="0"/>
          <a:chExt cx="0" cy="0"/>
        </a:xfrm>
      </p:grpSpPr>
      <p:sp>
        <p:nvSpPr>
          <p:cNvPr id="730" name="Google Shape;730;p90"/>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a:t>
            </a:r>
            <a:endParaRPr>
              <a:solidFill>
                <a:srgbClr val="2980B9"/>
              </a:solidFill>
            </a:endParaRPr>
          </a:p>
        </p:txBody>
      </p:sp>
      <p:sp>
        <p:nvSpPr>
          <p:cNvPr id="731" name="Google Shape;731;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32" name="Google Shape;732;p90"/>
          <p:cNvSpPr txBox="1"/>
          <p:nvPr/>
        </p:nvSpPr>
        <p:spPr>
          <a:xfrm>
            <a:off x="0" y="4670825"/>
            <a:ext cx="85206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#DenseNet</a:t>
            </a:r>
            <a:r>
              <a:rPr lang="en" sz="1200">
                <a:solidFill>
                  <a:srgbClr val="222222"/>
                </a:solidFill>
                <a:highlight>
                  <a:srgbClr val="FFFFFF"/>
                </a:highlight>
                <a:latin typeface="Ubuntu"/>
                <a:ea typeface="Ubuntu"/>
                <a:cs typeface="Ubuntu"/>
                <a:sym typeface="Ubuntu"/>
              </a:rPr>
              <a:t> Huang, Gao, Zhuang Liu, Kilian Q. Weinberger, and Laurens van der Maaten. </a:t>
            </a:r>
            <a:r>
              <a:rPr lang="en" sz="1200"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"Densely connected convolutional networks."</a:t>
            </a:r>
            <a:r>
              <a:rPr lang="en" sz="1200">
                <a:solidFill>
                  <a:srgbClr val="222222"/>
                </a:solidFill>
                <a:highlight>
                  <a:srgbClr val="FFFFFF"/>
                </a:highlight>
                <a:latin typeface="Ubuntu"/>
                <a:ea typeface="Ubuntu"/>
                <a:cs typeface="Ubuntu"/>
                <a:sym typeface="Ubuntu"/>
              </a:rPr>
              <a:t> CVPR 2017.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[code]</a:t>
            </a:r>
            <a:endParaRPr sz="1200">
              <a:latin typeface="Ubuntu"/>
              <a:ea typeface="Ubuntu"/>
              <a:cs typeface="Ubuntu"/>
              <a:sym typeface="Ubuntu"/>
            </a:endParaRPr>
          </a:p>
        </p:txBody>
      </p:sp>
      <p:pic>
        <p:nvPicPr>
          <p:cNvPr descr="Captura de pantalla 2017-01-25 a les 8.04.39.png" id="733" name="Google Shape;733;p90"/>
          <p:cNvPicPr preferRelativeResize="0"/>
          <p:nvPr/>
        </p:nvPicPr>
        <p:blipFill>
          <a:blip r:embed="rId5">
            <a:alphaModFix/>
          </a:blip>
          <a:stretch>
            <a:fillRect/>
          </a:stretch>
        </p:blipFill>
        <p:spPr>
          <a:xfrm>
            <a:off x="152400" y="781251"/>
            <a:ext cx="8839198" cy="3322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1"/>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a:t>
            </a:r>
            <a:endParaRPr>
              <a:solidFill>
                <a:srgbClr val="2980B9"/>
              </a:solidFill>
            </a:endParaRPr>
          </a:p>
        </p:txBody>
      </p:sp>
      <p:sp>
        <p:nvSpPr>
          <p:cNvPr id="739" name="Google Shape;73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40" name="Google Shape;740;p91"/>
          <p:cNvSpPr txBox="1"/>
          <p:nvPr/>
        </p:nvSpPr>
        <p:spPr>
          <a:xfrm>
            <a:off x="0" y="4670825"/>
            <a:ext cx="85206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#DenseNet</a:t>
            </a:r>
            <a:r>
              <a:rPr lang="en" sz="1200">
                <a:solidFill>
                  <a:srgbClr val="222222"/>
                </a:solidFill>
                <a:highlight>
                  <a:srgbClr val="FFFFFF"/>
                </a:highlight>
                <a:latin typeface="Ubuntu"/>
                <a:ea typeface="Ubuntu"/>
                <a:cs typeface="Ubuntu"/>
                <a:sym typeface="Ubuntu"/>
              </a:rPr>
              <a:t> Huang, Gao, Zhuang Liu, Kilian Q. Weinberger, and Laurens van der Maaten. </a:t>
            </a:r>
            <a:r>
              <a:rPr lang="en" sz="1200"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"Densely connected convolutional networks."</a:t>
            </a:r>
            <a:r>
              <a:rPr lang="en" sz="1200">
                <a:solidFill>
                  <a:srgbClr val="222222"/>
                </a:solidFill>
                <a:highlight>
                  <a:srgbClr val="FFFFFF"/>
                </a:highlight>
                <a:latin typeface="Ubuntu"/>
                <a:ea typeface="Ubuntu"/>
                <a:cs typeface="Ubuntu"/>
                <a:sym typeface="Ubuntu"/>
              </a:rPr>
              <a:t> CVPR 2017.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[code]</a:t>
            </a:r>
            <a:endParaRPr sz="1200">
              <a:latin typeface="Ubuntu"/>
              <a:ea typeface="Ubuntu"/>
              <a:cs typeface="Ubuntu"/>
              <a:sym typeface="Ubuntu"/>
            </a:endParaRPr>
          </a:p>
        </p:txBody>
      </p:sp>
      <p:pic>
        <p:nvPicPr>
          <p:cNvPr id="741" name="Google Shape;741;p91"/>
          <p:cNvPicPr preferRelativeResize="0"/>
          <p:nvPr/>
        </p:nvPicPr>
        <p:blipFill>
          <a:blip r:embed="rId5">
            <a:alphaModFix/>
          </a:blip>
          <a:stretch>
            <a:fillRect/>
          </a:stretch>
        </p:blipFill>
        <p:spPr>
          <a:xfrm>
            <a:off x="152400" y="789125"/>
            <a:ext cx="8561176" cy="3653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38"/>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AlexNet (SuperVision)</a:t>
            </a:r>
            <a:endParaRPr>
              <a:solidFill>
                <a:srgbClr val="2980B9"/>
              </a:solidFill>
            </a:endParaRPr>
          </a:p>
        </p:txBody>
      </p:sp>
      <p:pic>
        <p:nvPicPr>
          <p:cNvPr id="181" name="Google Shape;181;p38"/>
          <p:cNvPicPr preferRelativeResize="0"/>
          <p:nvPr/>
        </p:nvPicPr>
        <p:blipFill>
          <a:blip r:embed="rId3">
            <a:alphaModFix/>
          </a:blip>
          <a:stretch>
            <a:fillRect/>
          </a:stretch>
        </p:blipFill>
        <p:spPr>
          <a:xfrm>
            <a:off x="1308950" y="1416000"/>
            <a:ext cx="6788074" cy="2416750"/>
          </a:xfrm>
          <a:prstGeom prst="rect">
            <a:avLst/>
          </a:prstGeom>
          <a:noFill/>
          <a:ln>
            <a:noFill/>
          </a:ln>
        </p:spPr>
      </p:pic>
      <p:pic>
        <p:nvPicPr>
          <p:cNvPr id="182" name="Google Shape;182;p38"/>
          <p:cNvPicPr preferRelativeResize="0"/>
          <p:nvPr/>
        </p:nvPicPr>
        <p:blipFill>
          <a:blip r:embed="rId4">
            <a:alphaModFix/>
          </a:blip>
          <a:stretch>
            <a:fillRect/>
          </a:stretch>
        </p:blipFill>
        <p:spPr>
          <a:xfrm>
            <a:off x="125300" y="1887963"/>
            <a:ext cx="1183650" cy="1358038"/>
          </a:xfrm>
          <a:prstGeom prst="rect">
            <a:avLst/>
          </a:prstGeom>
          <a:noFill/>
          <a:ln>
            <a:noFill/>
          </a:ln>
        </p:spPr>
      </p:pic>
      <p:cxnSp>
        <p:nvCxnSpPr>
          <p:cNvPr id="183" name="Google Shape;183;p38"/>
          <p:cNvCxnSpPr/>
          <p:nvPr/>
        </p:nvCxnSpPr>
        <p:spPr>
          <a:xfrm flipH="1" rot="10800000">
            <a:off x="7914100" y="2338850"/>
            <a:ext cx="459900" cy="17100"/>
          </a:xfrm>
          <a:prstGeom prst="straightConnector1">
            <a:avLst/>
          </a:prstGeom>
          <a:noFill/>
          <a:ln cap="flat" cmpd="sng" w="19050">
            <a:solidFill>
              <a:srgbClr val="FF9900"/>
            </a:solidFill>
            <a:prstDash val="solid"/>
            <a:round/>
            <a:headEnd len="med" w="med" type="none"/>
            <a:tailEnd len="med" w="med" type="triangle"/>
          </a:ln>
        </p:spPr>
      </p:cxnSp>
      <p:cxnSp>
        <p:nvCxnSpPr>
          <p:cNvPr id="184" name="Google Shape;184;p38"/>
          <p:cNvCxnSpPr/>
          <p:nvPr/>
        </p:nvCxnSpPr>
        <p:spPr>
          <a:xfrm>
            <a:off x="7771500" y="2364875"/>
            <a:ext cx="151500" cy="0"/>
          </a:xfrm>
          <a:prstGeom prst="straightConnector1">
            <a:avLst/>
          </a:prstGeom>
          <a:noFill/>
          <a:ln cap="flat" cmpd="sng" w="76200">
            <a:solidFill>
              <a:srgbClr val="FF9900"/>
            </a:solidFill>
            <a:prstDash val="solid"/>
            <a:round/>
            <a:headEnd len="med" w="med" type="none"/>
            <a:tailEnd len="med" w="med" type="none"/>
          </a:ln>
        </p:spPr>
      </p:cxnSp>
      <p:pic>
        <p:nvPicPr>
          <p:cNvPr descr="1280px-UofT_Logo.svg.png" id="185" name="Google Shape;185;p38"/>
          <p:cNvPicPr preferRelativeResize="0"/>
          <p:nvPr/>
        </p:nvPicPr>
        <p:blipFill>
          <a:blip r:embed="rId5">
            <a:alphaModFix/>
          </a:blip>
          <a:stretch>
            <a:fillRect/>
          </a:stretch>
        </p:blipFill>
        <p:spPr>
          <a:xfrm>
            <a:off x="6449900" y="570250"/>
            <a:ext cx="2655574" cy="1240635"/>
          </a:xfrm>
          <a:prstGeom prst="rect">
            <a:avLst/>
          </a:prstGeom>
          <a:noFill/>
          <a:ln>
            <a:noFill/>
          </a:ln>
        </p:spPr>
      </p:pic>
      <p:sp>
        <p:nvSpPr>
          <p:cNvPr id="186" name="Google Shape;186;p38"/>
          <p:cNvSpPr txBox="1"/>
          <p:nvPr/>
        </p:nvSpPr>
        <p:spPr>
          <a:xfrm>
            <a:off x="115525" y="4556750"/>
            <a:ext cx="8582100" cy="498000"/>
          </a:xfrm>
          <a:prstGeom prst="rect">
            <a:avLst/>
          </a:prstGeom>
          <a:noFill/>
          <a:ln>
            <a:noFill/>
          </a:ln>
        </p:spPr>
        <p:txBody>
          <a:bodyPr anchorCtr="0" anchor="t" bIns="76025" lIns="76025" spcFirstLastPara="1" rIns="76025" wrap="square" tIns="76025">
            <a:noAutofit/>
          </a:bodyPr>
          <a:lstStyle/>
          <a:p>
            <a:pPr indent="0" lvl="0" marL="0" rtl="0" algn="l">
              <a:spcBef>
                <a:spcPts val="0"/>
              </a:spcBef>
              <a:spcAft>
                <a:spcPts val="0"/>
              </a:spcAft>
              <a:buNone/>
            </a:pPr>
            <a:r>
              <a:rPr b="1" lang="en">
                <a:solidFill>
                  <a:srgbClr val="222222"/>
                </a:solidFill>
                <a:latin typeface="Ubuntu"/>
                <a:ea typeface="Ubuntu"/>
                <a:cs typeface="Ubuntu"/>
                <a:sym typeface="Ubuntu"/>
              </a:rPr>
              <a:t>#AlexNet</a:t>
            </a:r>
            <a:r>
              <a:rPr lang="en">
                <a:solidFill>
                  <a:srgbClr val="222222"/>
                </a:solidFill>
                <a:latin typeface="Ubuntu"/>
                <a:ea typeface="Ubuntu"/>
                <a:cs typeface="Ubuntu"/>
                <a:sym typeface="Ubuntu"/>
              </a:rPr>
              <a:t> Krizhevsky, Alex, Ilya Sutskever, and Geoffrey E. Hinton. </a:t>
            </a:r>
            <a:r>
              <a:rPr lang="en" u="sng">
                <a:solidFill>
                  <a:srgbClr val="1155CC"/>
                </a:solidFill>
                <a:latin typeface="Ubuntu"/>
                <a:ea typeface="Ubuntu"/>
                <a:cs typeface="Ubuntu"/>
                <a:sym typeface="Ubuntu"/>
                <a:hlinkClick r:id="rId6">
                  <a:extLst>
                    <a:ext uri="{A12FA001-AC4F-418D-AE19-62706E023703}">
                      <ahyp:hlinkClr val="tx"/>
                    </a:ext>
                  </a:extLst>
                </a:hlinkClick>
              </a:rPr>
              <a:t>"Imagenet classification with deep convolutional neural networks."</a:t>
            </a:r>
            <a:r>
              <a:rPr lang="en">
                <a:solidFill>
                  <a:srgbClr val="222222"/>
                </a:solidFill>
                <a:latin typeface="Ubuntu"/>
                <a:ea typeface="Ubuntu"/>
                <a:cs typeface="Ubuntu"/>
                <a:sym typeface="Ubuntu"/>
              </a:rPr>
              <a:t> NIPS </a:t>
            </a:r>
            <a:r>
              <a:rPr b="1" lang="en">
                <a:solidFill>
                  <a:srgbClr val="222222"/>
                </a:solidFill>
                <a:latin typeface="Ubuntu"/>
                <a:ea typeface="Ubuntu"/>
                <a:cs typeface="Ubuntu"/>
                <a:sym typeface="Ubuntu"/>
              </a:rPr>
              <a:t>2012</a:t>
            </a:r>
            <a:endParaRPr b="1">
              <a:solidFill>
                <a:srgbClr val="222222"/>
              </a:solidFill>
              <a:latin typeface="Ubuntu"/>
              <a:ea typeface="Ubuntu"/>
              <a:cs typeface="Ubuntu"/>
              <a:sym typeface="Ubuntu"/>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2"/>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a:t>
            </a:r>
            <a:endParaRPr>
              <a:solidFill>
                <a:srgbClr val="2980B9"/>
              </a:solidFill>
            </a:endParaRPr>
          </a:p>
        </p:txBody>
      </p:sp>
      <p:sp>
        <p:nvSpPr>
          <p:cNvPr id="747" name="Google Shape;747;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48" name="Google Shape;748;p92"/>
          <p:cNvSpPr txBox="1"/>
          <p:nvPr/>
        </p:nvSpPr>
        <p:spPr>
          <a:xfrm>
            <a:off x="-9300" y="4626175"/>
            <a:ext cx="87054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Lato"/>
                <a:ea typeface="Lato"/>
                <a:cs typeface="Lato"/>
                <a:sym typeface="Lato"/>
              </a:rPr>
              <a:t>Hao Li, Zheng Xu, Gavin Taylor, Christoph Studer and Tom Goldstein. </a:t>
            </a:r>
            <a:r>
              <a:rPr lang="en" sz="1200" u="sng">
                <a:solidFill>
                  <a:schemeClr val="hlink"/>
                </a:solidFill>
                <a:highlight>
                  <a:srgbClr val="FFFFFF"/>
                </a:highlight>
                <a:latin typeface="Lato"/>
                <a:ea typeface="Lato"/>
                <a:cs typeface="Lato"/>
                <a:sym typeface="Lato"/>
                <a:hlinkClick r:id="rId3"/>
              </a:rPr>
              <a:t>Visualizing the Loss Landscape of Neural Nets</a:t>
            </a:r>
            <a:r>
              <a:rPr lang="en" sz="1200">
                <a:solidFill>
                  <a:srgbClr val="222222"/>
                </a:solidFill>
                <a:highlight>
                  <a:srgbClr val="FFFFFF"/>
                </a:highlight>
                <a:latin typeface="Lato"/>
                <a:ea typeface="Lato"/>
                <a:cs typeface="Lato"/>
                <a:sym typeface="Lato"/>
              </a:rPr>
              <a:t>. NeurIPS, 2018. </a:t>
            </a:r>
            <a:r>
              <a:rPr lang="en" sz="1200" u="sng">
                <a:solidFill>
                  <a:schemeClr val="hlink"/>
                </a:solidFill>
                <a:highlight>
                  <a:srgbClr val="FFFFFF"/>
                </a:highlight>
                <a:latin typeface="Lato"/>
                <a:ea typeface="Lato"/>
                <a:cs typeface="Lato"/>
                <a:sym typeface="Lato"/>
                <a:hlinkClick r:id="rId4"/>
              </a:rPr>
              <a:t>[code]</a:t>
            </a:r>
            <a:r>
              <a:rPr lang="en" sz="1200">
                <a:latin typeface="Lato"/>
                <a:ea typeface="Lato"/>
                <a:cs typeface="Lato"/>
                <a:sym typeface="Lato"/>
              </a:rPr>
              <a:t> </a:t>
            </a:r>
            <a:r>
              <a:rPr lang="en" sz="1200" u="sng">
                <a:solidFill>
                  <a:schemeClr val="hlink"/>
                </a:solidFill>
                <a:latin typeface="Lato"/>
                <a:ea typeface="Lato"/>
                <a:cs typeface="Lato"/>
                <a:sym typeface="Lato"/>
                <a:hlinkClick r:id="rId5"/>
              </a:rPr>
              <a:t>[poster]</a:t>
            </a:r>
            <a:endParaRPr sz="1200">
              <a:latin typeface="Lato"/>
              <a:ea typeface="Lato"/>
              <a:cs typeface="Lato"/>
              <a:sym typeface="Lato"/>
            </a:endParaRPr>
          </a:p>
        </p:txBody>
      </p:sp>
      <p:sp>
        <p:nvSpPr>
          <p:cNvPr id="749" name="Google Shape;749;p92"/>
          <p:cNvSpPr txBox="1"/>
          <p:nvPr/>
        </p:nvSpPr>
        <p:spPr>
          <a:xfrm>
            <a:off x="173725" y="766050"/>
            <a:ext cx="876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The loss surfaces of ResNet-110 (no skip connections) and DenseNet for CIFAR-10.</a:t>
            </a:r>
            <a:endParaRPr sz="1800">
              <a:latin typeface="Ubuntu"/>
              <a:ea typeface="Ubuntu"/>
              <a:cs typeface="Ubuntu"/>
              <a:sym typeface="Ubuntu"/>
            </a:endParaRPr>
          </a:p>
          <a:p>
            <a:pPr indent="0" lvl="0" marL="0" rtl="0" algn="l">
              <a:spcBef>
                <a:spcPts val="0"/>
              </a:spcBef>
              <a:spcAft>
                <a:spcPts val="0"/>
              </a:spcAft>
              <a:buNone/>
            </a:pPr>
            <a:r>
              <a:t/>
            </a:r>
            <a:endParaRPr sz="1800"/>
          </a:p>
        </p:txBody>
      </p:sp>
      <p:pic>
        <p:nvPicPr>
          <p:cNvPr id="750" name="Google Shape;750;p92"/>
          <p:cNvPicPr preferRelativeResize="0"/>
          <p:nvPr/>
        </p:nvPicPr>
        <p:blipFill>
          <a:blip r:embed="rId6">
            <a:alphaModFix/>
          </a:blip>
          <a:stretch>
            <a:fillRect/>
          </a:stretch>
        </p:blipFill>
        <p:spPr>
          <a:xfrm>
            <a:off x="683788" y="1213425"/>
            <a:ext cx="7319213" cy="31617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4" name="Shape 754"/>
        <p:cNvGrpSpPr/>
        <p:nvPr/>
      </p:nvGrpSpPr>
      <p:grpSpPr>
        <a:xfrm>
          <a:off x="0" y="0"/>
          <a:ext cx="0" cy="0"/>
          <a:chOff x="0" y="0"/>
          <a:chExt cx="0" cy="0"/>
        </a:xfrm>
      </p:grpSpPr>
      <p:sp>
        <p:nvSpPr>
          <p:cNvPr id="755" name="Google Shape;755;p93"/>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DenseNets (+U-Net) for Image Segmentation</a:t>
            </a:r>
            <a:endParaRPr>
              <a:solidFill>
                <a:srgbClr val="2980B9"/>
              </a:solidFill>
            </a:endParaRPr>
          </a:p>
        </p:txBody>
      </p:sp>
      <p:sp>
        <p:nvSpPr>
          <p:cNvPr id="756" name="Google Shape;756;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57" name="Google Shape;757;p93"/>
          <p:cNvSpPr txBox="1"/>
          <p:nvPr/>
        </p:nvSpPr>
        <p:spPr>
          <a:xfrm>
            <a:off x="0" y="46708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Ubuntu"/>
                <a:ea typeface="Ubuntu"/>
                <a:cs typeface="Ubuntu"/>
                <a:sym typeface="Ubuntu"/>
              </a:rPr>
              <a:t>Jégou, Simon, Michal Drozdzal, David Vazquez, Adriana Romero, and Yoshua Bengio. </a:t>
            </a:r>
            <a:r>
              <a:rPr lang="en" sz="1200">
                <a:solidFill>
                  <a:srgbClr val="4078C0"/>
                </a:solidFill>
                <a:highlight>
                  <a:srgbClr val="FFFFFF"/>
                </a:highlight>
                <a:uFill>
                  <a:noFill/>
                </a:uFill>
                <a:latin typeface="Ubuntu"/>
                <a:ea typeface="Ubuntu"/>
                <a:cs typeface="Ubuntu"/>
                <a:sym typeface="Ubuntu"/>
                <a:hlinkClick r:id="rId3">
                  <a:extLst>
                    <a:ext uri="{A12FA001-AC4F-418D-AE19-62706E023703}">
                      <ahyp:hlinkClr val="tx"/>
                    </a:ext>
                  </a:extLst>
                </a:hlinkClick>
              </a:rPr>
              <a:t>"The One Hundred Layers Tiramisu: Fully Convolutional DenseNets for Semantic Segmentation."</a:t>
            </a:r>
            <a:r>
              <a:rPr lang="en" sz="1200">
                <a:solidFill>
                  <a:srgbClr val="333333"/>
                </a:solidFill>
                <a:highlight>
                  <a:srgbClr val="FFFFFF"/>
                </a:highlight>
                <a:latin typeface="Ubuntu"/>
                <a:ea typeface="Ubuntu"/>
                <a:cs typeface="Ubuntu"/>
                <a:sym typeface="Ubuntu"/>
              </a:rPr>
              <a:t> CVPRW 2017 [</a:t>
            </a:r>
            <a:r>
              <a:rPr lang="en" sz="1200">
                <a:solidFill>
                  <a:srgbClr val="4078C0"/>
                </a:solidFill>
                <a:highlight>
                  <a:srgbClr val="FFFFFF"/>
                </a:highlight>
                <a:uFill>
                  <a:noFill/>
                </a:uFill>
                <a:latin typeface="Ubuntu"/>
                <a:ea typeface="Ubuntu"/>
                <a:cs typeface="Ubuntu"/>
                <a:sym typeface="Ubuntu"/>
                <a:hlinkClick r:id="rId4">
                  <a:extLst>
                    <a:ext uri="{A12FA001-AC4F-418D-AE19-62706E023703}">
                      <ahyp:hlinkClr val="tx"/>
                    </a:ext>
                  </a:extLst>
                </a:hlinkClick>
              </a:rPr>
              <a:t>code</a:t>
            </a:r>
            <a:r>
              <a:rPr lang="en" sz="1200">
                <a:solidFill>
                  <a:srgbClr val="333333"/>
                </a:solidFill>
                <a:highlight>
                  <a:srgbClr val="FFFFFF"/>
                </a:highlight>
                <a:latin typeface="Ubuntu"/>
                <a:ea typeface="Ubuntu"/>
                <a:cs typeface="Ubuntu"/>
                <a:sym typeface="Ubuntu"/>
              </a:rPr>
              <a:t>] [</a:t>
            </a:r>
            <a:r>
              <a:rPr lang="en" sz="1200">
                <a:solidFill>
                  <a:srgbClr val="4078C0"/>
                </a:solidFill>
                <a:highlight>
                  <a:srgbClr val="FFFFFF"/>
                </a:highlight>
                <a:uFill>
                  <a:noFill/>
                </a:uFill>
                <a:latin typeface="Ubuntu"/>
                <a:ea typeface="Ubuntu"/>
                <a:cs typeface="Ubuntu"/>
                <a:sym typeface="Ubuntu"/>
                <a:hlinkClick r:id="rId5">
                  <a:extLst>
                    <a:ext uri="{A12FA001-AC4F-418D-AE19-62706E023703}">
                      <ahyp:hlinkClr val="tx"/>
                    </a:ext>
                  </a:extLst>
                </a:hlinkClick>
              </a:rPr>
              <a:t>slides</a:t>
            </a:r>
            <a:r>
              <a:rPr lang="en" sz="1200">
                <a:solidFill>
                  <a:srgbClr val="333333"/>
                </a:solidFill>
                <a:highlight>
                  <a:srgbClr val="FFFFFF"/>
                </a:highlight>
                <a:latin typeface="Ubuntu"/>
                <a:ea typeface="Ubuntu"/>
                <a:cs typeface="Ubuntu"/>
                <a:sym typeface="Ubuntu"/>
              </a:rPr>
              <a:t>]</a:t>
            </a:r>
            <a:endParaRPr sz="1200">
              <a:latin typeface="Ubuntu"/>
              <a:ea typeface="Ubuntu"/>
              <a:cs typeface="Ubuntu"/>
              <a:sym typeface="Ubuntu"/>
            </a:endParaRPr>
          </a:p>
        </p:txBody>
      </p:sp>
      <p:pic>
        <p:nvPicPr>
          <p:cNvPr descr="Captura de pantalla 2017-01-25 a les 8.31.07.png" id="758" name="Google Shape;758;p93"/>
          <p:cNvPicPr preferRelativeResize="0"/>
          <p:nvPr/>
        </p:nvPicPr>
        <p:blipFill rotWithShape="1">
          <a:blip r:embed="rId6">
            <a:alphaModFix/>
          </a:blip>
          <a:srcRect b="12510" l="0" r="0" t="0"/>
          <a:stretch/>
        </p:blipFill>
        <p:spPr>
          <a:xfrm>
            <a:off x="305200" y="1150574"/>
            <a:ext cx="8076399" cy="3203075"/>
          </a:xfrm>
          <a:prstGeom prst="rect">
            <a:avLst/>
          </a:prstGeom>
          <a:noFill/>
          <a:ln>
            <a:noFill/>
          </a:ln>
        </p:spPr>
      </p:pic>
      <p:sp>
        <p:nvSpPr>
          <p:cNvPr id="759" name="Google Shape;759;p93"/>
          <p:cNvSpPr/>
          <p:nvPr/>
        </p:nvSpPr>
        <p:spPr>
          <a:xfrm>
            <a:off x="206575" y="3573600"/>
            <a:ext cx="1280700" cy="108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4"/>
          <p:cNvSpPr txBox="1"/>
          <p:nvPr>
            <p:ph type="title"/>
          </p:nvPr>
        </p:nvSpPr>
        <p:spPr>
          <a:xfrm>
            <a:off x="0" y="4876"/>
            <a:ext cx="8229600" cy="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Neural Architecture Search (NAS)</a:t>
            </a:r>
            <a:endParaRPr sz="2800"/>
          </a:p>
        </p:txBody>
      </p:sp>
      <p:sp>
        <p:nvSpPr>
          <p:cNvPr id="765" name="Google Shape;765;p94"/>
          <p:cNvSpPr txBox="1"/>
          <p:nvPr/>
        </p:nvSpPr>
        <p:spPr>
          <a:xfrm>
            <a:off x="318375" y="742875"/>
            <a:ext cx="8638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Ubuntu"/>
                <a:ea typeface="Ubuntu"/>
                <a:cs typeface="Ubuntu"/>
                <a:sym typeface="Ubuntu"/>
              </a:rPr>
              <a:t>Neural Architecture Search (AutoML):</a:t>
            </a:r>
            <a:r>
              <a:rPr lang="en">
                <a:latin typeface="Ubuntu"/>
                <a:ea typeface="Ubuntu"/>
                <a:cs typeface="Ubuntu"/>
                <a:sym typeface="Ubuntu"/>
              </a:rPr>
              <a:t> Instead of manually defining the architectures, allow software to search among a set of plausible architectures.</a:t>
            </a:r>
            <a:endParaRPr>
              <a:latin typeface="Ubuntu"/>
              <a:ea typeface="Ubuntu"/>
              <a:cs typeface="Ubuntu"/>
              <a:sym typeface="Ubuntu"/>
            </a:endParaRPr>
          </a:p>
        </p:txBody>
      </p:sp>
      <p:pic>
        <p:nvPicPr>
          <p:cNvPr id="766" name="Google Shape;766;p94"/>
          <p:cNvPicPr preferRelativeResize="0"/>
          <p:nvPr/>
        </p:nvPicPr>
        <p:blipFill>
          <a:blip r:embed="rId3">
            <a:alphaModFix/>
          </a:blip>
          <a:stretch>
            <a:fillRect/>
          </a:stretch>
        </p:blipFill>
        <p:spPr>
          <a:xfrm>
            <a:off x="647613" y="1577863"/>
            <a:ext cx="2734176" cy="1822776"/>
          </a:xfrm>
          <a:prstGeom prst="rect">
            <a:avLst/>
          </a:prstGeom>
          <a:noFill/>
          <a:ln>
            <a:noFill/>
          </a:ln>
        </p:spPr>
      </p:pic>
      <p:pic>
        <p:nvPicPr>
          <p:cNvPr id="767" name="Google Shape;767;p94"/>
          <p:cNvPicPr preferRelativeResize="0"/>
          <p:nvPr/>
        </p:nvPicPr>
        <p:blipFill>
          <a:blip r:embed="rId4">
            <a:alphaModFix/>
          </a:blip>
          <a:stretch>
            <a:fillRect/>
          </a:stretch>
        </p:blipFill>
        <p:spPr>
          <a:xfrm>
            <a:off x="318375" y="3662696"/>
            <a:ext cx="3553356" cy="1226099"/>
          </a:xfrm>
          <a:prstGeom prst="rect">
            <a:avLst/>
          </a:prstGeom>
          <a:noFill/>
          <a:ln>
            <a:noFill/>
          </a:ln>
        </p:spPr>
      </p:pic>
      <p:sp>
        <p:nvSpPr>
          <p:cNvPr id="768" name="Google Shape;768;p94"/>
          <p:cNvSpPr/>
          <p:nvPr/>
        </p:nvSpPr>
        <p:spPr>
          <a:xfrm>
            <a:off x="3924600" y="1966850"/>
            <a:ext cx="1294800" cy="1397700"/>
          </a:xfrm>
          <a:prstGeom prst="rightArrow">
            <a:avLst>
              <a:gd fmla="val 50000" name="adj1"/>
              <a:gd fmla="val 50000" name="adj2"/>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9" name="Google Shape;769;p94"/>
          <p:cNvPicPr preferRelativeResize="0"/>
          <p:nvPr/>
        </p:nvPicPr>
        <p:blipFill>
          <a:blip r:embed="rId5">
            <a:alphaModFix/>
          </a:blip>
          <a:stretch>
            <a:fillRect/>
          </a:stretch>
        </p:blipFill>
        <p:spPr>
          <a:xfrm>
            <a:off x="5589250" y="3274625"/>
            <a:ext cx="3466675" cy="1614175"/>
          </a:xfrm>
          <a:prstGeom prst="rect">
            <a:avLst/>
          </a:prstGeom>
          <a:noFill/>
          <a:ln>
            <a:noFill/>
          </a:ln>
        </p:spPr>
      </p:pic>
      <p:pic>
        <p:nvPicPr>
          <p:cNvPr id="770" name="Google Shape;770;p94"/>
          <p:cNvPicPr preferRelativeResize="0"/>
          <p:nvPr/>
        </p:nvPicPr>
        <p:blipFill>
          <a:blip r:embed="rId6">
            <a:alphaModFix/>
          </a:blip>
          <a:stretch>
            <a:fillRect/>
          </a:stretch>
        </p:blipFill>
        <p:spPr>
          <a:xfrm>
            <a:off x="5927514" y="1206250"/>
            <a:ext cx="2790148" cy="1857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95"/>
          <p:cNvSpPr txBox="1"/>
          <p:nvPr>
            <p:ph type="title"/>
          </p:nvPr>
        </p:nvSpPr>
        <p:spPr>
          <a:xfrm>
            <a:off x="0" y="4875"/>
            <a:ext cx="9144000" cy="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Neural Architecture Search (NAS)- </a:t>
            </a:r>
            <a:r>
              <a:rPr lang="en" sz="1800"/>
              <a:t>Evolutionary</a:t>
            </a:r>
            <a:endParaRPr sz="2800"/>
          </a:p>
        </p:txBody>
      </p:sp>
      <p:sp>
        <p:nvSpPr>
          <p:cNvPr id="776" name="Google Shape;776;p95"/>
          <p:cNvSpPr txBox="1"/>
          <p:nvPr/>
        </p:nvSpPr>
        <p:spPr>
          <a:xfrm>
            <a:off x="0" y="4594625"/>
            <a:ext cx="84594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#AutoML </a:t>
            </a:r>
            <a:r>
              <a:rPr lang="en" sz="1200">
                <a:solidFill>
                  <a:srgbClr val="222222"/>
                </a:solidFill>
                <a:highlight>
                  <a:srgbClr val="FFFFFF"/>
                </a:highlight>
                <a:latin typeface="Ubuntu"/>
                <a:ea typeface="Ubuntu"/>
                <a:cs typeface="Ubuntu"/>
                <a:sym typeface="Ubuntu"/>
              </a:rPr>
              <a:t>Real, Esteban, Sherry Moore, Andrew Selle, Saurabh Saxena, Yutaka Leon Suematsu, Jie Tan, Quoc V. Le, and Alexey Kurakin. </a:t>
            </a:r>
            <a:r>
              <a:rPr lang="en" sz="1200" u="sng">
                <a:solidFill>
                  <a:schemeClr val="hlink"/>
                </a:solidFill>
                <a:highlight>
                  <a:srgbClr val="FFFFFF"/>
                </a:highlight>
                <a:latin typeface="Ubuntu"/>
                <a:ea typeface="Ubuntu"/>
                <a:cs typeface="Ubuntu"/>
                <a:sym typeface="Ubuntu"/>
                <a:hlinkClick r:id="rId3"/>
              </a:rPr>
              <a:t>"Large-scale evolution of image classifiers."</a:t>
            </a:r>
            <a:r>
              <a:rPr lang="en" sz="1200">
                <a:solidFill>
                  <a:srgbClr val="222222"/>
                </a:solidFill>
                <a:highlight>
                  <a:srgbClr val="FFFFFF"/>
                </a:highlight>
                <a:latin typeface="Ubuntu"/>
                <a:ea typeface="Ubuntu"/>
                <a:cs typeface="Ubuntu"/>
                <a:sym typeface="Ubuntu"/>
              </a:rPr>
              <a:t> ICML 2017. </a:t>
            </a:r>
            <a:r>
              <a:rPr lang="en" sz="1200" u="sng">
                <a:solidFill>
                  <a:schemeClr val="hlink"/>
                </a:solidFill>
                <a:highlight>
                  <a:srgbClr val="FFFFFF"/>
                </a:highlight>
                <a:latin typeface="Ubuntu"/>
                <a:ea typeface="Ubuntu"/>
                <a:cs typeface="Ubuntu"/>
                <a:sym typeface="Ubuntu"/>
                <a:hlinkClick r:id="rId4"/>
              </a:rPr>
              <a:t>[blog]</a:t>
            </a:r>
            <a:endParaRPr sz="1200">
              <a:latin typeface="Ubuntu"/>
              <a:ea typeface="Ubuntu"/>
              <a:cs typeface="Ubuntu"/>
              <a:sym typeface="Ubuntu"/>
            </a:endParaRPr>
          </a:p>
        </p:txBody>
      </p:sp>
      <p:pic>
        <p:nvPicPr>
          <p:cNvPr id="777" name="Google Shape;777;p95"/>
          <p:cNvPicPr preferRelativeResize="0"/>
          <p:nvPr/>
        </p:nvPicPr>
        <p:blipFill>
          <a:blip r:embed="rId5">
            <a:alphaModFix/>
          </a:blip>
          <a:stretch>
            <a:fillRect/>
          </a:stretch>
        </p:blipFill>
        <p:spPr>
          <a:xfrm>
            <a:off x="932475" y="789125"/>
            <a:ext cx="6821840" cy="35769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1" name="Shape 781"/>
        <p:cNvGrpSpPr/>
        <p:nvPr/>
      </p:nvGrpSpPr>
      <p:grpSpPr>
        <a:xfrm>
          <a:off x="0" y="0"/>
          <a:ext cx="0" cy="0"/>
          <a:chOff x="0" y="0"/>
          <a:chExt cx="0" cy="0"/>
        </a:xfrm>
      </p:grpSpPr>
      <p:sp>
        <p:nvSpPr>
          <p:cNvPr id="782" name="Google Shape;782;p96"/>
          <p:cNvSpPr txBox="1"/>
          <p:nvPr>
            <p:ph type="title"/>
          </p:nvPr>
        </p:nvSpPr>
        <p:spPr>
          <a:xfrm>
            <a:off x="0" y="4876"/>
            <a:ext cx="8229600" cy="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Neural Architecture Search (NAS)</a:t>
            </a:r>
            <a:endParaRPr sz="2800"/>
          </a:p>
        </p:txBody>
      </p:sp>
      <p:sp>
        <p:nvSpPr>
          <p:cNvPr id="783" name="Google Shape;783;p96"/>
          <p:cNvSpPr txBox="1"/>
          <p:nvPr/>
        </p:nvSpPr>
        <p:spPr>
          <a:xfrm>
            <a:off x="0" y="46708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#NasNet </a:t>
            </a:r>
            <a:r>
              <a:rPr lang="en" sz="1200">
                <a:solidFill>
                  <a:srgbClr val="222222"/>
                </a:solidFill>
                <a:highlight>
                  <a:srgbClr val="FFFFFF"/>
                </a:highlight>
                <a:latin typeface="Ubuntu"/>
                <a:ea typeface="Ubuntu"/>
                <a:cs typeface="Ubuntu"/>
                <a:sym typeface="Ubuntu"/>
              </a:rPr>
              <a:t>Zoph, Barret, Vijay Vasudevan, Jonathon Shlens, and Quoc V. Le. </a:t>
            </a:r>
            <a:r>
              <a:rPr lang="en" sz="1200" u="sng">
                <a:solidFill>
                  <a:schemeClr val="hlink"/>
                </a:solidFill>
                <a:highlight>
                  <a:srgbClr val="FFFFFF"/>
                </a:highlight>
                <a:latin typeface="Ubuntu"/>
                <a:ea typeface="Ubuntu"/>
                <a:cs typeface="Ubuntu"/>
                <a:sym typeface="Ubuntu"/>
                <a:hlinkClick r:id="rId3"/>
              </a:rPr>
              <a:t>"Learning transferable architectures for scalable image recognition."</a:t>
            </a:r>
            <a:r>
              <a:rPr lang="en" sz="1200">
                <a:solidFill>
                  <a:srgbClr val="222222"/>
                </a:solidFill>
                <a:highlight>
                  <a:srgbClr val="FFFFFF"/>
                </a:highlight>
                <a:latin typeface="Ubuntu"/>
                <a:ea typeface="Ubuntu"/>
                <a:cs typeface="Ubuntu"/>
                <a:sym typeface="Ubuntu"/>
              </a:rPr>
              <a:t> CVPR 2018.</a:t>
            </a:r>
            <a:endParaRPr sz="1200">
              <a:solidFill>
                <a:srgbClr val="222222"/>
              </a:solidFill>
              <a:highlight>
                <a:srgbClr val="FFFFFF"/>
              </a:highlight>
              <a:latin typeface="Ubuntu"/>
              <a:ea typeface="Ubuntu"/>
              <a:cs typeface="Ubuntu"/>
              <a:sym typeface="Ubuntu"/>
            </a:endParaRPr>
          </a:p>
        </p:txBody>
      </p:sp>
      <p:pic>
        <p:nvPicPr>
          <p:cNvPr id="784" name="Google Shape;784;p96"/>
          <p:cNvPicPr preferRelativeResize="0"/>
          <p:nvPr/>
        </p:nvPicPr>
        <p:blipFill>
          <a:blip r:embed="rId4">
            <a:alphaModFix/>
          </a:blip>
          <a:stretch>
            <a:fillRect/>
          </a:stretch>
        </p:blipFill>
        <p:spPr>
          <a:xfrm>
            <a:off x="152400" y="1093925"/>
            <a:ext cx="8839197" cy="316326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7"/>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EfficientNet</a:t>
            </a:r>
            <a:endParaRPr>
              <a:solidFill>
                <a:srgbClr val="2980B9"/>
              </a:solidFill>
            </a:endParaRPr>
          </a:p>
        </p:txBody>
      </p:sp>
      <p:sp>
        <p:nvSpPr>
          <p:cNvPr id="790" name="Google Shape;790;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91" name="Google Shape;791;p97"/>
          <p:cNvSpPr txBox="1"/>
          <p:nvPr/>
        </p:nvSpPr>
        <p:spPr>
          <a:xfrm>
            <a:off x="0" y="45946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33333"/>
                </a:solidFill>
                <a:highlight>
                  <a:srgbClr val="FFFFFF"/>
                </a:highlight>
                <a:latin typeface="Ubuntu"/>
                <a:ea typeface="Ubuntu"/>
                <a:cs typeface="Ubuntu"/>
                <a:sym typeface="Ubuntu"/>
              </a:rPr>
              <a:t>#EfficientNet</a:t>
            </a:r>
            <a:r>
              <a:rPr lang="en" sz="1200">
                <a:solidFill>
                  <a:srgbClr val="333333"/>
                </a:solidFill>
                <a:highlight>
                  <a:srgbClr val="FFFFFF"/>
                </a:highlight>
                <a:latin typeface="Ubuntu"/>
                <a:ea typeface="Ubuntu"/>
                <a:cs typeface="Ubuntu"/>
                <a:sym typeface="Ubuntu"/>
              </a:rPr>
              <a:t> Tan, M., &amp; Le, Q. V. (2019). </a:t>
            </a:r>
            <a:r>
              <a:rPr lang="en" sz="1200" u="sng">
                <a:solidFill>
                  <a:schemeClr val="hlink"/>
                </a:solidFill>
                <a:highlight>
                  <a:srgbClr val="FFFFFF"/>
                </a:highlight>
                <a:latin typeface="Ubuntu"/>
                <a:ea typeface="Ubuntu"/>
                <a:cs typeface="Ubuntu"/>
                <a:sym typeface="Ubuntu"/>
                <a:hlinkClick r:id="rId3"/>
              </a:rPr>
              <a:t>Efficientnet: Rethinking model scaling for convolutional neural networks</a:t>
            </a:r>
            <a:r>
              <a:rPr lang="en" sz="1200">
                <a:solidFill>
                  <a:srgbClr val="333333"/>
                </a:solidFill>
                <a:highlight>
                  <a:srgbClr val="FFFFFF"/>
                </a:highlight>
                <a:latin typeface="Ubuntu"/>
                <a:ea typeface="Ubuntu"/>
                <a:cs typeface="Ubuntu"/>
                <a:sym typeface="Ubuntu"/>
              </a:rPr>
              <a:t>. ICML 2019. </a:t>
            </a:r>
            <a:r>
              <a:rPr lang="en" sz="1200" u="sng">
                <a:solidFill>
                  <a:schemeClr val="hlink"/>
                </a:solidFill>
                <a:highlight>
                  <a:srgbClr val="FFFFFF"/>
                </a:highlight>
                <a:latin typeface="Ubuntu"/>
                <a:ea typeface="Ubuntu"/>
                <a:cs typeface="Ubuntu"/>
                <a:sym typeface="Ubuntu"/>
                <a:hlinkClick r:id="rId4"/>
              </a:rPr>
              <a:t>[blog]</a:t>
            </a:r>
            <a:endParaRPr sz="1200">
              <a:latin typeface="Ubuntu"/>
              <a:ea typeface="Ubuntu"/>
              <a:cs typeface="Ubuntu"/>
              <a:sym typeface="Ubuntu"/>
            </a:endParaRPr>
          </a:p>
        </p:txBody>
      </p:sp>
      <p:sp>
        <p:nvSpPr>
          <p:cNvPr id="792" name="Google Shape;792;p97"/>
          <p:cNvSpPr/>
          <p:nvPr/>
        </p:nvSpPr>
        <p:spPr>
          <a:xfrm>
            <a:off x="206575" y="3573600"/>
            <a:ext cx="1280700" cy="108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7"/>
          <p:cNvSpPr txBox="1"/>
          <p:nvPr/>
        </p:nvSpPr>
        <p:spPr>
          <a:xfrm>
            <a:off x="173725" y="689850"/>
            <a:ext cx="8459400" cy="46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Careful scaling of network width, depth and resolution.</a:t>
            </a:r>
            <a:endParaRPr sz="1800">
              <a:latin typeface="Ubuntu"/>
              <a:ea typeface="Ubuntu"/>
              <a:cs typeface="Ubuntu"/>
              <a:sym typeface="Ubuntu"/>
            </a:endParaRPr>
          </a:p>
          <a:p>
            <a:pPr indent="0" lvl="0" marL="0" rtl="0" algn="l">
              <a:spcBef>
                <a:spcPts val="0"/>
              </a:spcBef>
              <a:spcAft>
                <a:spcPts val="0"/>
              </a:spcAft>
              <a:buNone/>
            </a:pPr>
            <a:r>
              <a:t/>
            </a:r>
            <a:endParaRPr sz="1800"/>
          </a:p>
        </p:txBody>
      </p:sp>
      <p:pic>
        <p:nvPicPr>
          <p:cNvPr id="794" name="Google Shape;794;p97"/>
          <p:cNvPicPr preferRelativeResize="0"/>
          <p:nvPr/>
        </p:nvPicPr>
        <p:blipFill rotWithShape="1">
          <a:blip r:embed="rId5">
            <a:alphaModFix/>
          </a:blip>
          <a:srcRect b="0" l="0" r="24265" t="0"/>
          <a:stretch/>
        </p:blipFill>
        <p:spPr>
          <a:xfrm>
            <a:off x="1943050" y="1063200"/>
            <a:ext cx="5452826" cy="3600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8"/>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EfficientNet</a:t>
            </a:r>
            <a:endParaRPr>
              <a:solidFill>
                <a:srgbClr val="2980B9"/>
              </a:solidFill>
            </a:endParaRPr>
          </a:p>
        </p:txBody>
      </p:sp>
      <p:sp>
        <p:nvSpPr>
          <p:cNvPr id="800" name="Google Shape;800;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801" name="Google Shape;801;p98"/>
          <p:cNvSpPr txBox="1"/>
          <p:nvPr/>
        </p:nvSpPr>
        <p:spPr>
          <a:xfrm>
            <a:off x="0" y="48232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Ubuntu"/>
                <a:ea typeface="Ubuntu"/>
                <a:cs typeface="Ubuntu"/>
                <a:sym typeface="Ubuntu"/>
              </a:rPr>
              <a:t>Tan, M., &amp; Le, Q. V. (2019). </a:t>
            </a:r>
            <a:r>
              <a:rPr lang="en" sz="1200" u="sng">
                <a:solidFill>
                  <a:schemeClr val="hlink"/>
                </a:solidFill>
                <a:highlight>
                  <a:srgbClr val="FFFFFF"/>
                </a:highlight>
                <a:latin typeface="Ubuntu"/>
                <a:ea typeface="Ubuntu"/>
                <a:cs typeface="Ubuntu"/>
                <a:sym typeface="Ubuntu"/>
                <a:hlinkClick r:id="rId3"/>
              </a:rPr>
              <a:t>Efficientnet: Rethinking model scaling for convolutional neural networks</a:t>
            </a:r>
            <a:r>
              <a:rPr lang="en" sz="1200">
                <a:solidFill>
                  <a:srgbClr val="333333"/>
                </a:solidFill>
                <a:highlight>
                  <a:srgbClr val="FFFFFF"/>
                </a:highlight>
                <a:latin typeface="Ubuntu"/>
                <a:ea typeface="Ubuntu"/>
                <a:cs typeface="Ubuntu"/>
                <a:sym typeface="Ubuntu"/>
              </a:rPr>
              <a:t>. ICML 2019.</a:t>
            </a:r>
            <a:endParaRPr sz="1200">
              <a:latin typeface="Ubuntu"/>
              <a:ea typeface="Ubuntu"/>
              <a:cs typeface="Ubuntu"/>
              <a:sym typeface="Ubuntu"/>
            </a:endParaRPr>
          </a:p>
        </p:txBody>
      </p:sp>
      <p:sp>
        <p:nvSpPr>
          <p:cNvPr id="802" name="Google Shape;802;p98"/>
          <p:cNvSpPr/>
          <p:nvPr/>
        </p:nvSpPr>
        <p:spPr>
          <a:xfrm>
            <a:off x="206575" y="3573600"/>
            <a:ext cx="1280700" cy="108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3" name="Google Shape;803;p98"/>
          <p:cNvPicPr preferRelativeResize="0"/>
          <p:nvPr/>
        </p:nvPicPr>
        <p:blipFill>
          <a:blip r:embed="rId4">
            <a:alphaModFix/>
          </a:blip>
          <a:stretch>
            <a:fillRect/>
          </a:stretch>
        </p:blipFill>
        <p:spPr>
          <a:xfrm>
            <a:off x="2342025" y="0"/>
            <a:ext cx="6018523" cy="48232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9"/>
          <p:cNvSpPr txBox="1"/>
          <p:nvPr>
            <p:ph type="title"/>
          </p:nvPr>
        </p:nvSpPr>
        <p:spPr>
          <a:xfrm>
            <a:off x="0" y="-22625"/>
            <a:ext cx="9144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Architecture Search </a:t>
            </a:r>
            <a:r>
              <a:rPr lang="en" sz="2400"/>
              <a:t>vs Sustainability</a:t>
            </a:r>
            <a:endParaRPr sz="2400"/>
          </a:p>
        </p:txBody>
      </p:sp>
      <p:sp>
        <p:nvSpPr>
          <p:cNvPr id="809" name="Google Shape;809;p99"/>
          <p:cNvSpPr txBox="1"/>
          <p:nvPr/>
        </p:nvSpPr>
        <p:spPr>
          <a:xfrm>
            <a:off x="0" y="4567150"/>
            <a:ext cx="86424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Ubuntu"/>
                <a:ea typeface="Ubuntu"/>
                <a:cs typeface="Ubuntu"/>
                <a:sym typeface="Ubuntu"/>
              </a:rPr>
              <a:t>Strubell, Emma, Ananya Ganesh, and Andrew McCallum. </a:t>
            </a:r>
            <a:r>
              <a:rPr lang="en" sz="1200"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"Energy and Policy Considerations for Deep Learning in NLP."</a:t>
            </a:r>
            <a:r>
              <a:rPr lang="en" sz="1200">
                <a:solidFill>
                  <a:srgbClr val="222222"/>
                </a:solidFill>
                <a:highlight>
                  <a:srgbClr val="FFFFFF"/>
                </a:highlight>
                <a:latin typeface="Ubuntu"/>
                <a:ea typeface="Ubuntu"/>
                <a:cs typeface="Ubuntu"/>
                <a:sym typeface="Ubuntu"/>
              </a:rPr>
              <a:t> ACL 2019. </a:t>
            </a:r>
            <a:r>
              <a:rPr lang="en" sz="1200" u="sng">
                <a:solidFill>
                  <a:srgbClr val="1155CC"/>
                </a:solidFill>
                <a:highlight>
                  <a:srgbClr val="FFFFFF"/>
                </a:highlight>
                <a:latin typeface="Ubuntu"/>
                <a:ea typeface="Ubuntu"/>
                <a:cs typeface="Ubuntu"/>
                <a:sym typeface="Ubuntu"/>
                <a:hlinkClick r:id="rId4">
                  <a:extLst>
                    <a:ext uri="{A12FA001-AC4F-418D-AE19-62706E023703}">
                      <ahyp:hlinkClr val="tx"/>
                    </a:ext>
                  </a:extLst>
                </a:hlinkClick>
              </a:rPr>
              <a:t>[tweet]</a:t>
            </a:r>
            <a:endParaRPr sz="1200">
              <a:latin typeface="Ubuntu"/>
              <a:ea typeface="Ubuntu"/>
              <a:cs typeface="Ubuntu"/>
              <a:sym typeface="Ubuntu"/>
            </a:endParaRPr>
          </a:p>
        </p:txBody>
      </p:sp>
      <p:pic>
        <p:nvPicPr>
          <p:cNvPr id="810" name="Google Shape;810;p99"/>
          <p:cNvPicPr preferRelativeResize="0"/>
          <p:nvPr/>
        </p:nvPicPr>
        <p:blipFill>
          <a:blip r:embed="rId5">
            <a:alphaModFix/>
          </a:blip>
          <a:stretch>
            <a:fillRect/>
          </a:stretch>
        </p:blipFill>
        <p:spPr>
          <a:xfrm>
            <a:off x="129650" y="1362703"/>
            <a:ext cx="5305425" cy="2447925"/>
          </a:xfrm>
          <a:prstGeom prst="rect">
            <a:avLst/>
          </a:prstGeom>
          <a:noFill/>
          <a:ln>
            <a:noFill/>
          </a:ln>
        </p:spPr>
      </p:pic>
      <p:pic>
        <p:nvPicPr>
          <p:cNvPr id="811" name="Google Shape;811;p99"/>
          <p:cNvPicPr preferRelativeResize="0"/>
          <p:nvPr/>
        </p:nvPicPr>
        <p:blipFill>
          <a:blip r:embed="rId6">
            <a:alphaModFix/>
          </a:blip>
          <a:stretch>
            <a:fillRect/>
          </a:stretch>
        </p:blipFill>
        <p:spPr>
          <a:xfrm>
            <a:off x="5602650" y="1420253"/>
            <a:ext cx="3404124" cy="23328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00"/>
          <p:cNvSpPr txBox="1"/>
          <p:nvPr>
            <p:ph type="title"/>
          </p:nvPr>
        </p:nvSpPr>
        <p:spPr>
          <a:xfrm>
            <a:off x="0" y="-22625"/>
            <a:ext cx="9144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more</a:t>
            </a:r>
            <a:endParaRPr sz="2400"/>
          </a:p>
        </p:txBody>
      </p:sp>
      <p:sp>
        <p:nvSpPr>
          <p:cNvPr id="817" name="Google Shape;817;p100"/>
          <p:cNvSpPr txBox="1"/>
          <p:nvPr/>
        </p:nvSpPr>
        <p:spPr>
          <a:xfrm>
            <a:off x="55125" y="4791900"/>
            <a:ext cx="8736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Ubuntu"/>
                <a:ea typeface="Ubuntu"/>
                <a:cs typeface="Ubuntu"/>
                <a:sym typeface="Ubuntu"/>
              </a:rPr>
              <a:t>Jeff Dean (Google AI), </a:t>
            </a:r>
            <a:r>
              <a:rPr lang="en" sz="1200" u="sng">
                <a:solidFill>
                  <a:schemeClr val="hlink"/>
                </a:solidFill>
                <a:latin typeface="Ubuntu"/>
                <a:ea typeface="Ubuntu"/>
                <a:cs typeface="Ubuntu"/>
                <a:sym typeface="Ubuntu"/>
                <a:hlinkClick r:id="rId3"/>
              </a:rPr>
              <a:t>“AutoML at Google and Future Directions”</a:t>
            </a:r>
            <a:r>
              <a:rPr lang="en" sz="1200">
                <a:solidFill>
                  <a:schemeClr val="dk1"/>
                </a:solidFill>
                <a:latin typeface="Ubuntu"/>
                <a:ea typeface="Ubuntu"/>
                <a:cs typeface="Ubuntu"/>
                <a:sym typeface="Ubuntu"/>
              </a:rPr>
              <a:t>. ICML 2019.</a:t>
            </a:r>
            <a:endParaRPr sz="1200">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sz="1200">
              <a:latin typeface="Ubuntu"/>
              <a:ea typeface="Ubuntu"/>
              <a:cs typeface="Ubuntu"/>
              <a:sym typeface="Ubuntu"/>
            </a:endParaRPr>
          </a:p>
        </p:txBody>
      </p:sp>
      <p:pic>
        <p:nvPicPr>
          <p:cNvPr id="818" name="Google Shape;818;p100">
            <a:hlinkClick r:id="rId4"/>
          </p:cNvPr>
          <p:cNvPicPr preferRelativeResize="0"/>
          <p:nvPr/>
        </p:nvPicPr>
        <p:blipFill>
          <a:blip r:embed="rId5">
            <a:alphaModFix/>
          </a:blip>
          <a:stretch>
            <a:fillRect/>
          </a:stretch>
        </p:blipFill>
        <p:spPr>
          <a:xfrm>
            <a:off x="152400" y="987175"/>
            <a:ext cx="8839198" cy="331343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1"/>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Detailed overview</a:t>
            </a:r>
            <a:endParaRPr>
              <a:solidFill>
                <a:srgbClr val="2980B9"/>
              </a:solidFill>
            </a:endParaRPr>
          </a:p>
        </p:txBody>
      </p:sp>
      <p:sp>
        <p:nvSpPr>
          <p:cNvPr id="824" name="Google Shape;824;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825" name="Google Shape;825;p101"/>
          <p:cNvPicPr preferRelativeResize="0"/>
          <p:nvPr/>
        </p:nvPicPr>
        <p:blipFill>
          <a:blip r:embed="rId3">
            <a:alphaModFix/>
          </a:blip>
          <a:stretch>
            <a:fillRect/>
          </a:stretch>
        </p:blipFill>
        <p:spPr>
          <a:xfrm>
            <a:off x="152400" y="1017725"/>
            <a:ext cx="8839204" cy="2583767"/>
          </a:xfrm>
          <a:prstGeom prst="rect">
            <a:avLst/>
          </a:prstGeom>
          <a:noFill/>
          <a:ln>
            <a:noFill/>
          </a:ln>
        </p:spPr>
      </p:pic>
      <p:sp>
        <p:nvSpPr>
          <p:cNvPr id="826" name="Google Shape;826;p101"/>
          <p:cNvSpPr txBox="1"/>
          <p:nvPr/>
        </p:nvSpPr>
        <p:spPr>
          <a:xfrm>
            <a:off x="0" y="4747025"/>
            <a:ext cx="84594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Ubuntu"/>
                <a:ea typeface="Ubuntu"/>
                <a:cs typeface="Ubuntu"/>
                <a:sym typeface="Ubuntu"/>
              </a:rPr>
              <a:t>Papers with code: </a:t>
            </a:r>
            <a:r>
              <a:rPr lang="en" sz="1200" u="sng">
                <a:solidFill>
                  <a:schemeClr val="hlink"/>
                </a:solidFill>
                <a:highlight>
                  <a:srgbClr val="FFFFFF"/>
                </a:highlight>
                <a:latin typeface="Ubuntu"/>
                <a:ea typeface="Ubuntu"/>
                <a:cs typeface="Ubuntu"/>
                <a:sym typeface="Ubuntu"/>
                <a:hlinkClick r:id="rId4"/>
              </a:rPr>
              <a:t>Image classification on ImageNet</a:t>
            </a:r>
            <a:endParaRPr sz="1200">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 name="Shape 190"/>
        <p:cNvGrpSpPr/>
        <p:nvPr/>
      </p:nvGrpSpPr>
      <p:grpSpPr>
        <a:xfrm>
          <a:off x="0" y="0"/>
          <a:ext cx="0" cy="0"/>
          <a:chOff x="0" y="0"/>
          <a:chExt cx="0" cy="0"/>
        </a:xfrm>
      </p:grpSpPr>
      <p:sp>
        <p:nvSpPr>
          <p:cNvPr id="191" name="Google Shape;19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39"/>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ImageNet Challenge: 2013</a:t>
            </a:r>
            <a:endParaRPr>
              <a:solidFill>
                <a:srgbClr val="2980B9"/>
              </a:solidFill>
            </a:endParaRPr>
          </a:p>
        </p:txBody>
      </p:sp>
      <p:sp>
        <p:nvSpPr>
          <p:cNvPr id="193" name="Google Shape;193;p39"/>
          <p:cNvSpPr txBox="1"/>
          <p:nvPr/>
        </p:nvSpPr>
        <p:spPr>
          <a:xfrm>
            <a:off x="3698675" y="1161238"/>
            <a:ext cx="32661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A81BA"/>
                </a:solidFill>
              </a:rPr>
              <a:t>ImageNet Classification 2013</a:t>
            </a:r>
            <a:endParaRPr sz="1800">
              <a:solidFill>
                <a:srgbClr val="3A81BA"/>
              </a:solidFill>
            </a:endParaRPr>
          </a:p>
        </p:txBody>
      </p:sp>
      <p:pic>
        <p:nvPicPr>
          <p:cNvPr descr="Captura de pantalla 2015-03-06 a les 19.53.35.png" id="194" name="Google Shape;194;p39"/>
          <p:cNvPicPr preferRelativeResize="0"/>
          <p:nvPr/>
        </p:nvPicPr>
        <p:blipFill>
          <a:blip r:embed="rId3">
            <a:alphaModFix/>
          </a:blip>
          <a:stretch>
            <a:fillRect/>
          </a:stretch>
        </p:blipFill>
        <p:spPr>
          <a:xfrm>
            <a:off x="2473975" y="1524000"/>
            <a:ext cx="5284999" cy="2865251"/>
          </a:xfrm>
          <a:prstGeom prst="rect">
            <a:avLst/>
          </a:prstGeom>
          <a:noFill/>
          <a:ln>
            <a:noFill/>
          </a:ln>
        </p:spPr>
      </p:pic>
      <p:sp>
        <p:nvSpPr>
          <p:cNvPr id="195" name="Google Shape;195;p39"/>
          <p:cNvSpPr/>
          <p:nvPr/>
        </p:nvSpPr>
        <p:spPr>
          <a:xfrm>
            <a:off x="3963450" y="1788550"/>
            <a:ext cx="1016100" cy="714000"/>
          </a:xfrm>
          <a:prstGeom prst="downArrow">
            <a:avLst>
              <a:gd fmla="val 50000" name="adj1"/>
              <a:gd fmla="val 50000" name="adj2"/>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9"/>
          <p:cNvSpPr txBox="1"/>
          <p:nvPr/>
        </p:nvSpPr>
        <p:spPr>
          <a:xfrm>
            <a:off x="314325" y="3857350"/>
            <a:ext cx="1576800" cy="5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t>Slide credit</a:t>
            </a:r>
            <a:r>
              <a:rPr lang="en" sz="1200"/>
              <a:t>: </a:t>
            </a:r>
            <a:endParaRPr sz="1200"/>
          </a:p>
          <a:p>
            <a:pPr indent="0" lvl="0" marL="0" rtl="0" algn="l">
              <a:spcBef>
                <a:spcPts val="0"/>
              </a:spcBef>
              <a:spcAft>
                <a:spcPts val="0"/>
              </a:spcAft>
              <a:buNone/>
            </a:pPr>
            <a:r>
              <a:rPr lang="en" sz="1200" u="sng">
                <a:solidFill>
                  <a:srgbClr val="1155CC"/>
                </a:solidFill>
                <a:hlinkClick r:id="rId4">
                  <a:extLst>
                    <a:ext uri="{A12FA001-AC4F-418D-AE19-62706E023703}">
                      <ahyp:hlinkClr val="tx"/>
                    </a:ext>
                  </a:extLst>
                </a:hlinkClick>
              </a:rPr>
              <a:t>Rob Fergus</a:t>
            </a:r>
            <a:r>
              <a:rPr lang="en" sz="1200"/>
              <a:t> (NYU)</a:t>
            </a:r>
            <a:endParaRPr sz="1200"/>
          </a:p>
        </p:txBody>
      </p:sp>
      <p:pic>
        <p:nvPicPr>
          <p:cNvPr descr="imagenet_logo.png" id="197" name="Google Shape;197;p39"/>
          <p:cNvPicPr preferRelativeResize="0"/>
          <p:nvPr/>
        </p:nvPicPr>
        <p:blipFill>
          <a:blip r:embed="rId5">
            <a:alphaModFix/>
          </a:blip>
          <a:stretch>
            <a:fillRect/>
          </a:stretch>
        </p:blipFill>
        <p:spPr>
          <a:xfrm>
            <a:off x="247693" y="767103"/>
            <a:ext cx="2254664" cy="358977"/>
          </a:xfrm>
          <a:prstGeom prst="rect">
            <a:avLst/>
          </a:prstGeom>
          <a:noFill/>
          <a:ln>
            <a:noFill/>
          </a:ln>
        </p:spPr>
      </p:pic>
      <p:sp>
        <p:nvSpPr>
          <p:cNvPr id="198" name="Google Shape;198;p39"/>
          <p:cNvSpPr txBox="1"/>
          <p:nvPr/>
        </p:nvSpPr>
        <p:spPr>
          <a:xfrm>
            <a:off x="194625" y="4515650"/>
            <a:ext cx="83067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Russakovsky, Olga, Jia Deng, Hao Su, Jonathan Krause, Sanjeev Satheesh, Sean Ma, Zhiheng Huang et al. </a:t>
            </a:r>
            <a:r>
              <a:rPr lang="en" sz="1200" u="sng">
                <a:solidFill>
                  <a:srgbClr val="1155CC"/>
                </a:solidFill>
                <a:highlight>
                  <a:srgbClr val="FFFFFF"/>
                </a:highlight>
                <a:hlinkClick r:id="rId6">
                  <a:extLst>
                    <a:ext uri="{A12FA001-AC4F-418D-AE19-62706E023703}">
                      <ahyp:hlinkClr val="tx"/>
                    </a:ext>
                  </a:extLst>
                </a:hlinkClick>
              </a:rPr>
              <a:t>"Imagenet large scale visual recognition challenge."</a:t>
            </a:r>
            <a:r>
              <a:rPr lang="en" sz="1200">
                <a:solidFill>
                  <a:srgbClr val="222222"/>
                </a:solidFill>
                <a:highlight>
                  <a:srgbClr val="FFFFFF"/>
                </a:highlight>
              </a:rPr>
              <a:t> International Journal of Computer Vision 115, no. 3 (2015): 211-252. </a:t>
            </a:r>
            <a:r>
              <a:rPr lang="en" sz="1200" u="sng">
                <a:solidFill>
                  <a:srgbClr val="1155CC"/>
                </a:solidFill>
                <a:highlight>
                  <a:srgbClr val="FFFFFF"/>
                </a:highlight>
                <a:hlinkClick r:id="rId7">
                  <a:extLst>
                    <a:ext uri="{A12FA001-AC4F-418D-AE19-62706E023703}">
                      <ahyp:hlinkClr val="tx"/>
                    </a:ext>
                  </a:extLst>
                </a:hlinkClick>
              </a:rPr>
              <a:t>[web]</a:t>
            </a:r>
            <a:endParaRPr sz="1200"/>
          </a:p>
          <a:p>
            <a:pPr indent="0" lvl="0" marL="0" rtl="0" algn="l">
              <a:spcBef>
                <a:spcPts val="0"/>
              </a:spcBef>
              <a:spcAft>
                <a:spcPts val="0"/>
              </a:spcAft>
              <a:buNone/>
            </a:pPr>
            <a:r>
              <a:t/>
            </a:r>
            <a:endParaRPr sz="1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0" name="Shape 830"/>
        <p:cNvGrpSpPr/>
        <p:nvPr/>
      </p:nvGrpSpPr>
      <p:grpSpPr>
        <a:xfrm>
          <a:off x="0" y="0"/>
          <a:ext cx="0" cy="0"/>
          <a:chOff x="0" y="0"/>
          <a:chExt cx="0" cy="0"/>
        </a:xfrm>
      </p:grpSpPr>
      <p:sp>
        <p:nvSpPr>
          <p:cNvPr id="831" name="Google Shape;831;p102"/>
          <p:cNvSpPr txBox="1"/>
          <p:nvPr>
            <p:ph idx="4294967295"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Semi-supervised learning by adding more data</a:t>
            </a:r>
            <a:endParaRPr>
              <a:solidFill>
                <a:srgbClr val="2980B9"/>
              </a:solidFill>
            </a:endParaRPr>
          </a:p>
        </p:txBody>
      </p:sp>
      <p:sp>
        <p:nvSpPr>
          <p:cNvPr id="832" name="Google Shape;832;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833" name="Google Shape;833;p102"/>
          <p:cNvSpPr txBox="1"/>
          <p:nvPr/>
        </p:nvSpPr>
        <p:spPr>
          <a:xfrm>
            <a:off x="0" y="4594625"/>
            <a:ext cx="84594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33333"/>
                </a:solidFill>
                <a:highlight>
                  <a:srgbClr val="FFFFFF"/>
                </a:highlight>
                <a:latin typeface="Ubuntu"/>
                <a:ea typeface="Ubuntu"/>
                <a:cs typeface="Ubuntu"/>
                <a:sym typeface="Ubuntu"/>
              </a:rPr>
              <a:t>#NoisyStudent</a:t>
            </a:r>
            <a:r>
              <a:rPr lang="en" sz="1200">
                <a:solidFill>
                  <a:srgbClr val="333333"/>
                </a:solidFill>
                <a:highlight>
                  <a:srgbClr val="FFFFFF"/>
                </a:highlight>
                <a:latin typeface="Ubuntu"/>
                <a:ea typeface="Ubuntu"/>
                <a:cs typeface="Ubuntu"/>
                <a:sym typeface="Ubuntu"/>
              </a:rPr>
              <a:t> Xie, Q., Hovy, E., Luong, M. T., &amp; Le, Q. V. (2019). </a:t>
            </a:r>
            <a:r>
              <a:rPr lang="en" sz="1200" u="sng">
                <a:solidFill>
                  <a:schemeClr val="hlink"/>
                </a:solidFill>
                <a:highlight>
                  <a:srgbClr val="FFFFFF"/>
                </a:highlight>
                <a:latin typeface="Ubuntu"/>
                <a:ea typeface="Ubuntu"/>
                <a:cs typeface="Ubuntu"/>
                <a:sym typeface="Ubuntu"/>
                <a:hlinkClick r:id="rId3"/>
              </a:rPr>
              <a:t>Self-training with Noisy Student improves ImageNet classification</a:t>
            </a:r>
            <a:r>
              <a:rPr lang="en" sz="1200">
                <a:solidFill>
                  <a:srgbClr val="333333"/>
                </a:solidFill>
                <a:highlight>
                  <a:srgbClr val="FFFFFF"/>
                </a:highlight>
                <a:latin typeface="Ubuntu"/>
                <a:ea typeface="Ubuntu"/>
                <a:cs typeface="Ubuntu"/>
                <a:sym typeface="Ubuntu"/>
              </a:rPr>
              <a:t>. CVPR 2020. </a:t>
            </a:r>
            <a:r>
              <a:rPr lang="en" sz="1200" u="sng">
                <a:solidFill>
                  <a:schemeClr val="hlink"/>
                </a:solidFill>
                <a:highlight>
                  <a:srgbClr val="FFFFFF"/>
                </a:highlight>
                <a:latin typeface="Ubuntu"/>
                <a:ea typeface="Ubuntu"/>
                <a:cs typeface="Ubuntu"/>
                <a:sym typeface="Ubuntu"/>
                <a:hlinkClick r:id="rId4"/>
              </a:rPr>
              <a:t>[code]</a:t>
            </a:r>
            <a:r>
              <a:rPr lang="en" sz="1200">
                <a:solidFill>
                  <a:srgbClr val="333333"/>
                </a:solidFill>
                <a:highlight>
                  <a:srgbClr val="FFFFFF"/>
                </a:highlight>
                <a:latin typeface="Ubuntu"/>
                <a:ea typeface="Ubuntu"/>
                <a:cs typeface="Ubuntu"/>
                <a:sym typeface="Ubuntu"/>
              </a:rPr>
              <a:t> </a:t>
            </a:r>
            <a:r>
              <a:rPr lang="en" sz="1200" u="sng">
                <a:solidFill>
                  <a:schemeClr val="hlink"/>
                </a:solidFill>
                <a:highlight>
                  <a:srgbClr val="FFFFFF"/>
                </a:highlight>
                <a:latin typeface="Ubuntu"/>
                <a:ea typeface="Ubuntu"/>
                <a:cs typeface="Ubuntu"/>
                <a:sym typeface="Ubuntu"/>
                <a:hlinkClick r:id="rId5"/>
              </a:rPr>
              <a:t>[tweet]</a:t>
            </a:r>
            <a:endParaRPr sz="1200">
              <a:latin typeface="Ubuntu"/>
              <a:ea typeface="Ubuntu"/>
              <a:cs typeface="Ubuntu"/>
              <a:sym typeface="Ubuntu"/>
            </a:endParaRPr>
          </a:p>
        </p:txBody>
      </p:sp>
      <p:pic>
        <p:nvPicPr>
          <p:cNvPr id="834" name="Google Shape;834;p102"/>
          <p:cNvPicPr preferRelativeResize="0"/>
          <p:nvPr/>
        </p:nvPicPr>
        <p:blipFill>
          <a:blip r:embed="rId6">
            <a:alphaModFix/>
          </a:blip>
          <a:stretch>
            <a:fillRect/>
          </a:stretch>
        </p:blipFill>
        <p:spPr>
          <a:xfrm>
            <a:off x="1609875" y="821400"/>
            <a:ext cx="5336460" cy="36531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descr="phd101008s.gif" id="840" name="Google Shape;840;p103"/>
          <p:cNvPicPr preferRelativeResize="0"/>
          <p:nvPr/>
        </p:nvPicPr>
        <p:blipFill>
          <a:blip r:embed="rId3">
            <a:alphaModFix/>
          </a:blip>
          <a:stretch>
            <a:fillRect/>
          </a:stretch>
        </p:blipFill>
        <p:spPr>
          <a:xfrm>
            <a:off x="600600" y="-50"/>
            <a:ext cx="7953849"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 name="Shape 202"/>
        <p:cNvGrpSpPr/>
        <p:nvPr/>
      </p:nvGrpSpPr>
      <p:grpSpPr>
        <a:xfrm>
          <a:off x="0" y="0"/>
          <a:ext cx="0" cy="0"/>
          <a:chOff x="0" y="0"/>
          <a:chExt cx="0" cy="0"/>
        </a:xfrm>
      </p:grpSpPr>
      <p:sp>
        <p:nvSpPr>
          <p:cNvPr id="203" name="Google Shape;20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40"/>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Zeiler-Fergus (ZF)</a:t>
            </a:r>
            <a:endParaRPr>
              <a:solidFill>
                <a:srgbClr val="2980B9"/>
              </a:solidFill>
            </a:endParaRPr>
          </a:p>
        </p:txBody>
      </p:sp>
      <p:sp>
        <p:nvSpPr>
          <p:cNvPr id="205" name="Google Shape;205;p40"/>
          <p:cNvSpPr txBox="1"/>
          <p:nvPr/>
        </p:nvSpPr>
        <p:spPr>
          <a:xfrm>
            <a:off x="243376" y="2921650"/>
            <a:ext cx="3559800" cy="112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sz="1800">
                <a:solidFill>
                  <a:srgbClr val="000000"/>
                </a:solidFill>
                <a:latin typeface="Ubuntu"/>
                <a:ea typeface="Ubuntu"/>
                <a:cs typeface="Ubuntu"/>
                <a:sym typeface="Ubuntu"/>
              </a:rPr>
              <a:t>The development of better </a:t>
            </a:r>
            <a:r>
              <a:rPr lang="en" sz="1800">
                <a:latin typeface="Ubuntu"/>
                <a:ea typeface="Ubuntu"/>
                <a:cs typeface="Ubuntu"/>
                <a:sym typeface="Ubuntu"/>
              </a:rPr>
              <a:t>convnets</a:t>
            </a:r>
            <a:r>
              <a:rPr lang="en" sz="1800">
                <a:solidFill>
                  <a:srgbClr val="000000"/>
                </a:solidFill>
                <a:latin typeface="Ubuntu"/>
                <a:ea typeface="Ubuntu"/>
                <a:cs typeface="Ubuntu"/>
                <a:sym typeface="Ubuntu"/>
              </a:rPr>
              <a:t> is reduced to trial-and-error.</a:t>
            </a:r>
            <a:endParaRPr sz="1800">
              <a:solidFill>
                <a:srgbClr val="000000"/>
              </a:solidFill>
              <a:latin typeface="Ubuntu"/>
              <a:ea typeface="Ubuntu"/>
              <a:cs typeface="Ubuntu"/>
              <a:sym typeface="Ubuntu"/>
            </a:endParaRPr>
          </a:p>
        </p:txBody>
      </p:sp>
      <p:sp>
        <p:nvSpPr>
          <p:cNvPr id="206" name="Google Shape;206;p40"/>
          <p:cNvSpPr txBox="1"/>
          <p:nvPr/>
        </p:nvSpPr>
        <p:spPr>
          <a:xfrm>
            <a:off x="5799288" y="3251450"/>
            <a:ext cx="3344700" cy="64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en" sz="1800" u="sng">
                <a:latin typeface="Ubuntu"/>
                <a:ea typeface="Ubuntu"/>
                <a:cs typeface="Ubuntu"/>
                <a:sym typeface="Ubuntu"/>
              </a:rPr>
              <a:t>V</a:t>
            </a:r>
            <a:r>
              <a:rPr b="1" lang="en" sz="1800" u="sng">
                <a:solidFill>
                  <a:srgbClr val="000000"/>
                </a:solidFill>
                <a:latin typeface="Ubuntu"/>
                <a:ea typeface="Ubuntu"/>
                <a:cs typeface="Ubuntu"/>
                <a:sym typeface="Ubuntu"/>
              </a:rPr>
              <a:t>isualization</a:t>
            </a:r>
            <a:r>
              <a:rPr lang="en" sz="1800">
                <a:solidFill>
                  <a:srgbClr val="000000"/>
                </a:solidFill>
                <a:latin typeface="Ubuntu"/>
                <a:ea typeface="Ubuntu"/>
                <a:cs typeface="Ubuntu"/>
                <a:sym typeface="Ubuntu"/>
              </a:rPr>
              <a:t> can help in propos</a:t>
            </a:r>
            <a:r>
              <a:rPr lang="en" sz="1800">
                <a:latin typeface="Ubuntu"/>
                <a:ea typeface="Ubuntu"/>
                <a:cs typeface="Ubuntu"/>
                <a:sym typeface="Ubuntu"/>
              </a:rPr>
              <a:t>ing</a:t>
            </a:r>
            <a:r>
              <a:rPr lang="en" sz="1800">
                <a:solidFill>
                  <a:srgbClr val="000000"/>
                </a:solidFill>
                <a:latin typeface="Ubuntu"/>
                <a:ea typeface="Ubuntu"/>
                <a:cs typeface="Ubuntu"/>
                <a:sym typeface="Ubuntu"/>
              </a:rPr>
              <a:t> better architectures.</a:t>
            </a:r>
            <a:endParaRPr sz="1800">
              <a:solidFill>
                <a:srgbClr val="000000"/>
              </a:solidFill>
              <a:latin typeface="Ubuntu"/>
              <a:ea typeface="Ubuntu"/>
              <a:cs typeface="Ubuntu"/>
              <a:sym typeface="Ubuntu"/>
            </a:endParaRPr>
          </a:p>
        </p:txBody>
      </p:sp>
      <p:sp>
        <p:nvSpPr>
          <p:cNvPr id="207" name="Google Shape;207;p40"/>
          <p:cNvSpPr txBox="1"/>
          <p:nvPr/>
        </p:nvSpPr>
        <p:spPr>
          <a:xfrm>
            <a:off x="20675" y="4748325"/>
            <a:ext cx="8809800" cy="393600"/>
          </a:xfrm>
          <a:prstGeom prst="rect">
            <a:avLst/>
          </a:prstGeom>
          <a:noFill/>
          <a:ln>
            <a:noFill/>
          </a:ln>
        </p:spPr>
        <p:txBody>
          <a:bodyPr anchorCtr="0" anchor="t" bIns="91425" lIns="91425" spcFirstLastPara="1" rIns="91425" wrap="square" tIns="91425">
            <a:noAutofit/>
          </a:bodyPr>
          <a:lstStyle/>
          <a:p>
            <a:pPr indent="0" lvl="0" marL="0" rtl="0" algn="l">
              <a:lnSpc>
                <a:spcPct val="124000"/>
              </a:lnSpc>
              <a:spcBef>
                <a:spcPts val="0"/>
              </a:spcBef>
              <a:spcAft>
                <a:spcPts val="0"/>
              </a:spcAft>
              <a:buNone/>
            </a:pPr>
            <a:r>
              <a:rPr lang="en" sz="1200">
                <a:solidFill>
                  <a:srgbClr val="222222"/>
                </a:solidFill>
                <a:highlight>
                  <a:srgbClr val="FFFFFF"/>
                </a:highlight>
                <a:latin typeface="Ubuntu"/>
                <a:ea typeface="Ubuntu"/>
                <a:cs typeface="Ubuntu"/>
                <a:sym typeface="Ubuntu"/>
              </a:rPr>
              <a:t>Zeiler, M. D., &amp; Fergus, R. . </a:t>
            </a:r>
            <a:r>
              <a:rPr lang="en" sz="1200"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Visualizing and understanding convolutional networks</a:t>
            </a:r>
            <a:r>
              <a:rPr lang="en" sz="1200">
                <a:solidFill>
                  <a:srgbClr val="222222"/>
                </a:solidFill>
                <a:highlight>
                  <a:srgbClr val="FFFFFF"/>
                </a:highlight>
                <a:latin typeface="Ubuntu"/>
                <a:ea typeface="Ubuntu"/>
                <a:cs typeface="Ubuntu"/>
                <a:sym typeface="Ubuntu"/>
              </a:rPr>
              <a:t>. ECCV 2014</a:t>
            </a:r>
            <a:endParaRPr sz="1200">
              <a:latin typeface="Ubuntu"/>
              <a:ea typeface="Ubuntu"/>
              <a:cs typeface="Ubuntu"/>
              <a:sym typeface="Ubuntu"/>
            </a:endParaRPr>
          </a:p>
        </p:txBody>
      </p:sp>
      <p:pic>
        <p:nvPicPr>
          <p:cNvPr descr="rob4.png" id="208" name="Google Shape;208;p40"/>
          <p:cNvPicPr preferRelativeResize="0"/>
          <p:nvPr/>
        </p:nvPicPr>
        <p:blipFill>
          <a:blip r:embed="rId4">
            <a:alphaModFix/>
          </a:blip>
          <a:stretch>
            <a:fillRect/>
          </a:stretch>
        </p:blipFill>
        <p:spPr>
          <a:xfrm>
            <a:off x="4647282" y="2847657"/>
            <a:ext cx="962775" cy="1270875"/>
          </a:xfrm>
          <a:prstGeom prst="rect">
            <a:avLst/>
          </a:prstGeom>
          <a:noFill/>
          <a:ln>
            <a:noFill/>
          </a:ln>
        </p:spPr>
      </p:pic>
      <p:pic>
        <p:nvPicPr>
          <p:cNvPr descr="150610153029-upstarts-clarifai-1100x619.jpg" id="209" name="Google Shape;209;p40"/>
          <p:cNvPicPr preferRelativeResize="0"/>
          <p:nvPr/>
        </p:nvPicPr>
        <p:blipFill rotWithShape="1">
          <a:blip r:embed="rId5">
            <a:alphaModFix/>
          </a:blip>
          <a:srcRect b="0" l="28663" r="0" t="0"/>
          <a:stretch/>
        </p:blipFill>
        <p:spPr>
          <a:xfrm>
            <a:off x="3160125" y="3046229"/>
            <a:ext cx="1254550" cy="989676"/>
          </a:xfrm>
          <a:prstGeom prst="rect">
            <a:avLst/>
          </a:prstGeom>
          <a:noFill/>
          <a:ln>
            <a:noFill/>
          </a:ln>
        </p:spPr>
      </p:pic>
      <p:sp>
        <p:nvSpPr>
          <p:cNvPr id="210" name="Google Shape;210;p40"/>
          <p:cNvSpPr/>
          <p:nvPr/>
        </p:nvSpPr>
        <p:spPr>
          <a:xfrm>
            <a:off x="3497725" y="1845700"/>
            <a:ext cx="2700300" cy="857400"/>
          </a:xfrm>
          <a:prstGeom prst="rightArrow">
            <a:avLst>
              <a:gd fmla="val 50000" name="adj1"/>
              <a:gd fmla="val 50000" name="adj2"/>
            </a:avLst>
          </a:prstGeom>
          <a:solidFill>
            <a:srgbClr val="FF99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rial-and-error-yellow-border-words.gif" id="211" name="Google Shape;211;p40"/>
          <p:cNvPicPr preferRelativeResize="0"/>
          <p:nvPr/>
        </p:nvPicPr>
        <p:blipFill>
          <a:blip r:embed="rId6">
            <a:alphaModFix/>
          </a:blip>
          <a:stretch>
            <a:fillRect/>
          </a:stretch>
        </p:blipFill>
        <p:spPr>
          <a:xfrm>
            <a:off x="173075" y="1105038"/>
            <a:ext cx="3127291" cy="1557700"/>
          </a:xfrm>
          <a:prstGeom prst="rect">
            <a:avLst/>
          </a:prstGeom>
          <a:noFill/>
          <a:ln>
            <a:noFill/>
          </a:ln>
        </p:spPr>
      </p:pic>
      <p:pic>
        <p:nvPicPr>
          <p:cNvPr descr="visualization_techniques.jpg" id="212" name="Google Shape;212;p40"/>
          <p:cNvPicPr preferRelativeResize="0"/>
          <p:nvPr/>
        </p:nvPicPr>
        <p:blipFill>
          <a:blip r:embed="rId7">
            <a:alphaModFix/>
          </a:blip>
          <a:stretch>
            <a:fillRect/>
          </a:stretch>
        </p:blipFill>
        <p:spPr>
          <a:xfrm>
            <a:off x="6554775" y="1067000"/>
            <a:ext cx="2002000" cy="200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8" name="Google Shape;218;p41"/>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Zeiler-Fergus (ZF)</a:t>
            </a:r>
            <a:endParaRPr>
              <a:solidFill>
                <a:srgbClr val="2980B9"/>
              </a:solidFill>
            </a:endParaRPr>
          </a:p>
        </p:txBody>
      </p:sp>
      <p:sp>
        <p:nvSpPr>
          <p:cNvPr id="219" name="Google Shape;219;p41"/>
          <p:cNvSpPr txBox="1"/>
          <p:nvPr/>
        </p:nvSpPr>
        <p:spPr>
          <a:xfrm>
            <a:off x="96875" y="4672125"/>
            <a:ext cx="8809800" cy="393600"/>
          </a:xfrm>
          <a:prstGeom prst="rect">
            <a:avLst/>
          </a:prstGeom>
          <a:noFill/>
          <a:ln>
            <a:noFill/>
          </a:ln>
        </p:spPr>
        <p:txBody>
          <a:bodyPr anchorCtr="0" anchor="t" bIns="91425" lIns="91425" spcFirstLastPara="1" rIns="91425" wrap="square" tIns="91425">
            <a:noAutofit/>
          </a:bodyPr>
          <a:lstStyle/>
          <a:p>
            <a:pPr indent="0" lvl="0" marL="0" rtl="0" algn="l">
              <a:lnSpc>
                <a:spcPct val="124000"/>
              </a:lnSpc>
              <a:spcBef>
                <a:spcPts val="0"/>
              </a:spcBef>
              <a:spcAft>
                <a:spcPts val="0"/>
              </a:spcAft>
              <a:buNone/>
            </a:pPr>
            <a:r>
              <a:rPr lang="en">
                <a:solidFill>
                  <a:srgbClr val="222222"/>
                </a:solidFill>
                <a:highlight>
                  <a:srgbClr val="FFFFFF"/>
                </a:highlight>
              </a:rPr>
              <a:t>Zeiler, M. D., &amp; Fergus, R. . </a:t>
            </a:r>
            <a:r>
              <a:rPr lang="en" u="sng">
                <a:solidFill>
                  <a:srgbClr val="1155CC"/>
                </a:solidFill>
                <a:highlight>
                  <a:srgbClr val="FFFFFF"/>
                </a:highlight>
                <a:hlinkClick r:id="rId3">
                  <a:extLst>
                    <a:ext uri="{A12FA001-AC4F-418D-AE19-62706E023703}">
                      <ahyp:hlinkClr val="tx"/>
                    </a:ext>
                  </a:extLst>
                </a:hlinkClick>
              </a:rPr>
              <a:t>Visualizing and understanding convolutional networks</a:t>
            </a:r>
            <a:r>
              <a:rPr lang="en">
                <a:solidFill>
                  <a:srgbClr val="222222"/>
                </a:solidFill>
                <a:highlight>
                  <a:srgbClr val="FFFFFF"/>
                </a:highlight>
              </a:rPr>
              <a:t>. ECCV 2014</a:t>
            </a:r>
            <a:endParaRPr/>
          </a:p>
        </p:txBody>
      </p:sp>
      <p:pic>
        <p:nvPicPr>
          <p:cNvPr descr="Captura de pantalla 2015-03-03 a les 09.50.41.png" id="220" name="Google Shape;220;p41"/>
          <p:cNvPicPr preferRelativeResize="0"/>
          <p:nvPr/>
        </p:nvPicPr>
        <p:blipFill>
          <a:blip r:embed="rId4">
            <a:alphaModFix/>
          </a:blip>
          <a:stretch>
            <a:fillRect/>
          </a:stretch>
        </p:blipFill>
        <p:spPr>
          <a:xfrm>
            <a:off x="5975" y="1361442"/>
            <a:ext cx="9143999" cy="23446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